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1267" r:id="rId3"/>
    <p:sldId id="277" r:id="rId4"/>
    <p:sldId id="276" r:id="rId5"/>
    <p:sldId id="1040" r:id="rId6"/>
    <p:sldId id="1038" r:id="rId7"/>
    <p:sldId id="1048" r:id="rId8"/>
    <p:sldId id="1037" r:id="rId9"/>
    <p:sldId id="259" r:id="rId10"/>
    <p:sldId id="278" r:id="rId11"/>
    <p:sldId id="279" r:id="rId12"/>
    <p:sldId id="1052" r:id="rId13"/>
    <p:sldId id="280" r:id="rId14"/>
    <p:sldId id="281" r:id="rId15"/>
    <p:sldId id="282" r:id="rId16"/>
    <p:sldId id="283" r:id="rId17"/>
    <p:sldId id="284" r:id="rId18"/>
    <p:sldId id="285" r:id="rId19"/>
    <p:sldId id="261" r:id="rId20"/>
    <p:sldId id="1064" r:id="rId21"/>
    <p:sldId id="286" r:id="rId22"/>
    <p:sldId id="288" r:id="rId23"/>
    <p:sldId id="1066" r:id="rId24"/>
    <p:sldId id="1070" r:id="rId25"/>
    <p:sldId id="1067" r:id="rId26"/>
    <p:sldId id="1068" r:id="rId27"/>
    <p:sldId id="1069" r:id="rId28"/>
    <p:sldId id="29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300" r:id="rId39"/>
    <p:sldId id="1283" r:id="rId40"/>
    <p:sldId id="304" r:id="rId41"/>
    <p:sldId id="271" r:id="rId42"/>
    <p:sldId id="1135" r:id="rId43"/>
    <p:sldId id="301" r:id="rId44"/>
    <p:sldId id="302" r:id="rId45"/>
    <p:sldId id="1136" r:id="rId46"/>
    <p:sldId id="297" r:id="rId47"/>
    <p:sldId id="298" r:id="rId48"/>
    <p:sldId id="1225" r:id="rId49"/>
    <p:sldId id="1226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66815F-CC22-4392-ADCF-0E49B8FB0F72}">
          <p14:sldIdLst>
            <p14:sldId id="256"/>
            <p14:sldId id="1267"/>
            <p14:sldId id="277"/>
            <p14:sldId id="276"/>
            <p14:sldId id="1040"/>
            <p14:sldId id="1038"/>
            <p14:sldId id="1048"/>
            <p14:sldId id="1037"/>
            <p14:sldId id="259"/>
            <p14:sldId id="278"/>
          </p14:sldIdLst>
        </p14:section>
        <p14:section name="Why Cache?" id="{DA879219-14F7-48ED-A9A7-387FF8224976}">
          <p14:sldIdLst>
            <p14:sldId id="279"/>
            <p14:sldId id="1052"/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ache Basics" id="{941440EA-2873-40DE-B02E-1DBC57645459}">
          <p14:sldIdLst>
            <p14:sldId id="261"/>
            <p14:sldId id="1064"/>
            <p14:sldId id="286"/>
            <p14:sldId id="288"/>
            <p14:sldId id="1066"/>
            <p14:sldId id="1070"/>
            <p14:sldId id="1067"/>
            <p14:sldId id="1068"/>
            <p14:sldId id="1069"/>
            <p14:sldId id="291"/>
            <p14:sldId id="262"/>
            <p14:sldId id="263"/>
            <p14:sldId id="264"/>
            <p14:sldId id="265"/>
            <p14:sldId id="266"/>
          </p14:sldIdLst>
        </p14:section>
        <p14:section name="Addressing" id="{74ED219F-11A7-4B8A-8340-5AC9D7A91BDD}">
          <p14:sldIdLst>
            <p14:sldId id="267"/>
            <p14:sldId id="268"/>
            <p14:sldId id="269"/>
            <p14:sldId id="270"/>
          </p14:sldIdLst>
        </p14:section>
        <p14:section name="Replacement Policies" id="{465BFB97-0817-4F00-B253-434B82F8900E}">
          <p14:sldIdLst>
            <p14:sldId id="300"/>
            <p14:sldId id="1283"/>
            <p14:sldId id="304"/>
            <p14:sldId id="271"/>
          </p14:sldIdLst>
        </p14:section>
        <p14:section name="Memory Writes" id="{C1E244BF-C446-40A4-820D-AA546F44C355}">
          <p14:sldIdLst>
            <p14:sldId id="1135"/>
            <p14:sldId id="301"/>
            <p14:sldId id="302"/>
            <p14:sldId id="1136"/>
          </p14:sldIdLst>
        </p14:section>
        <p14:section name="Cache Performance" id="{49A6ECC1-55DB-40DA-AA77-E7B840CEE8B4}">
          <p14:sldIdLst>
            <p14:sldId id="297"/>
            <p14:sldId id="298"/>
            <p14:sldId id="1225"/>
            <p14:sldId id="1226"/>
          </p14:sldIdLst>
        </p14:section>
        <p14:section name="Multilevel Cache" id="{F3CDDE90-74C1-40D1-860D-B3EB9A184668}">
          <p14:sldIdLst>
            <p14:sldId id="305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FB3"/>
    <a:srgbClr val="EA9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1D97E-D2E3-417F-9531-3B870E696F4A}" v="320" dt="2019-03-01T23:18:34.5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3" autoAdjust="0"/>
    <p:restoredTop sz="94732"/>
  </p:normalViewPr>
  <p:slideViewPr>
    <p:cSldViewPr snapToGrid="0" snapToObjects="1">
      <p:cViewPr varScale="1">
        <p:scale>
          <a:sx n="164" d="100"/>
          <a:sy n="164" d="100"/>
        </p:scale>
        <p:origin x="2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djat Asghari" userId="1125e2da1d1fd525" providerId="LiveId" clId="{7DD1D97E-D2E3-417F-9531-3B870E696F4A}"/>
    <pc:docChg chg="undo redo custSel addSld delSld modSld addSection delSection modSection">
      <pc:chgData name="Hodjat Asghari" userId="1125e2da1d1fd525" providerId="LiveId" clId="{7DD1D97E-D2E3-417F-9531-3B870E696F4A}" dt="2019-03-01T23:23:06.106" v="918" actId="2696"/>
      <pc:docMkLst>
        <pc:docMk/>
      </pc:docMkLst>
      <pc:sldChg chg="modSp">
        <pc:chgData name="Hodjat Asghari" userId="1125e2da1d1fd525" providerId="LiveId" clId="{7DD1D97E-D2E3-417F-9531-3B870E696F4A}" dt="2019-02-28T19:56:23.383" v="16" actId="20577"/>
        <pc:sldMkLst>
          <pc:docMk/>
          <pc:sldMk cId="3396124609" sldId="256"/>
        </pc:sldMkLst>
        <pc:spChg chg="mod">
          <ac:chgData name="Hodjat Asghari" userId="1125e2da1d1fd525" providerId="LiveId" clId="{7DD1D97E-D2E3-417F-9531-3B870E696F4A}" dt="2019-02-28T19:56:23.383" v="16" actId="20577"/>
          <ac:spMkLst>
            <pc:docMk/>
            <pc:sldMk cId="3396124609" sldId="256"/>
            <ac:spMk id="3" creationId="{00000000-0000-0000-0000-000000000000}"/>
          </ac:spMkLst>
        </pc:spChg>
      </pc:sldChg>
      <pc:sldChg chg="modSp">
        <pc:chgData name="Hodjat Asghari" userId="1125e2da1d1fd525" providerId="LiveId" clId="{7DD1D97E-D2E3-417F-9531-3B870E696F4A}" dt="2019-02-28T22:01:51.940" v="602" actId="20577"/>
        <pc:sldMkLst>
          <pc:docMk/>
          <pc:sldMk cId="1967581709" sldId="263"/>
        </pc:sldMkLst>
        <pc:spChg chg="mod">
          <ac:chgData name="Hodjat Asghari" userId="1125e2da1d1fd525" providerId="LiveId" clId="{7DD1D97E-D2E3-417F-9531-3B870E696F4A}" dt="2019-02-28T22:01:51.940" v="602" actId="20577"/>
          <ac:spMkLst>
            <pc:docMk/>
            <pc:sldMk cId="1967581709" sldId="263"/>
            <ac:spMk id="2" creationId="{00000000-0000-0000-0000-000000000000}"/>
          </ac:spMkLst>
        </pc:spChg>
        <pc:spChg chg="mod">
          <ac:chgData name="Hodjat Asghari" userId="1125e2da1d1fd525" providerId="LiveId" clId="{7DD1D97E-D2E3-417F-9531-3B870E696F4A}" dt="2019-02-28T22:00:29.829" v="474" actId="20577"/>
          <ac:spMkLst>
            <pc:docMk/>
            <pc:sldMk cId="1967581709" sldId="263"/>
            <ac:spMk id="10" creationId="{00000000-0000-0000-0000-000000000000}"/>
          </ac:spMkLst>
        </pc:spChg>
      </pc:sldChg>
      <pc:sldChg chg="modSp">
        <pc:chgData name="Hodjat Asghari" userId="1125e2da1d1fd525" providerId="LiveId" clId="{7DD1D97E-D2E3-417F-9531-3B870E696F4A}" dt="2019-02-28T22:16:01.355" v="646" actId="20577"/>
        <pc:sldMkLst>
          <pc:docMk/>
          <pc:sldMk cId="2039314632" sldId="271"/>
        </pc:sldMkLst>
        <pc:spChg chg="mod">
          <ac:chgData name="Hodjat Asghari" userId="1125e2da1d1fd525" providerId="LiveId" clId="{7DD1D97E-D2E3-417F-9531-3B870E696F4A}" dt="2019-02-28T22:15:48.345" v="645" actId="14100"/>
          <ac:spMkLst>
            <pc:docMk/>
            <pc:sldMk cId="2039314632" sldId="271"/>
            <ac:spMk id="2" creationId="{00000000-0000-0000-0000-000000000000}"/>
          </ac:spMkLst>
        </pc:spChg>
        <pc:spChg chg="mod">
          <ac:chgData name="Hodjat Asghari" userId="1125e2da1d1fd525" providerId="LiveId" clId="{7DD1D97E-D2E3-417F-9531-3B870E696F4A}" dt="2019-02-28T22:16:01.355" v="646" actId="20577"/>
          <ac:spMkLst>
            <pc:docMk/>
            <pc:sldMk cId="2039314632" sldId="271"/>
            <ac:spMk id="3" creationId="{00000000-0000-0000-0000-000000000000}"/>
          </ac:spMkLst>
        </pc:spChg>
      </pc:sldChg>
      <pc:sldChg chg="del">
        <pc:chgData name="Hodjat Asghari" userId="1125e2da1d1fd525" providerId="LiveId" clId="{7DD1D97E-D2E3-417F-9531-3B870E696F4A}" dt="2019-03-01T23:16:35.748" v="723" actId="2696"/>
        <pc:sldMkLst>
          <pc:docMk/>
          <pc:sldMk cId="744065051" sldId="274"/>
        </pc:sldMkLst>
      </pc:sldChg>
      <pc:sldChg chg="del">
        <pc:chgData name="Hodjat Asghari" userId="1125e2da1d1fd525" providerId="LiveId" clId="{7DD1D97E-D2E3-417F-9531-3B870E696F4A}" dt="2019-02-28T20:14:33.234" v="112" actId="2696"/>
        <pc:sldMkLst>
          <pc:docMk/>
          <pc:sldMk cId="2096117501" sldId="277"/>
        </pc:sldMkLst>
      </pc:sldChg>
      <pc:sldChg chg="add">
        <pc:chgData name="Hodjat Asghari" userId="1125e2da1d1fd525" providerId="LiveId" clId="{7DD1D97E-D2E3-417F-9531-3B870E696F4A}" dt="2019-02-28T20:14:38.919" v="113"/>
        <pc:sldMkLst>
          <pc:docMk/>
          <pc:sldMk cId="2300973290" sldId="277"/>
        </pc:sldMkLst>
      </pc:sldChg>
      <pc:sldChg chg="modSp">
        <pc:chgData name="Hodjat Asghari" userId="1125e2da1d1fd525" providerId="LiveId" clId="{7DD1D97E-D2E3-417F-9531-3B870E696F4A}" dt="2019-02-28T20:19:49.157" v="192" actId="20577"/>
        <pc:sldMkLst>
          <pc:docMk/>
          <pc:sldMk cId="795639849" sldId="280"/>
        </pc:sldMkLst>
        <pc:spChg chg="mod">
          <ac:chgData name="Hodjat Asghari" userId="1125e2da1d1fd525" providerId="LiveId" clId="{7DD1D97E-D2E3-417F-9531-3B870E696F4A}" dt="2019-02-28T20:19:49.157" v="192" actId="20577"/>
          <ac:spMkLst>
            <pc:docMk/>
            <pc:sldMk cId="795639849" sldId="280"/>
            <ac:spMk id="700418" creationId="{00000000-0000-0000-0000-000000000000}"/>
          </ac:spMkLst>
        </pc:spChg>
      </pc:sldChg>
      <pc:sldChg chg="modSp modAnim">
        <pc:chgData name="Hodjat Asghari" userId="1125e2da1d1fd525" providerId="LiveId" clId="{7DD1D97E-D2E3-417F-9531-3B870E696F4A}" dt="2019-02-28T20:27:02.788" v="276" actId="108"/>
        <pc:sldMkLst>
          <pc:docMk/>
          <pc:sldMk cId="1380456633" sldId="286"/>
        </pc:sldMkLst>
        <pc:spChg chg="mod">
          <ac:chgData name="Hodjat Asghari" userId="1125e2da1d1fd525" providerId="LiveId" clId="{7DD1D97E-D2E3-417F-9531-3B870E696F4A}" dt="2019-02-28T20:26:09.006" v="245" actId="1035"/>
          <ac:spMkLst>
            <pc:docMk/>
            <pc:sldMk cId="1380456633" sldId="286"/>
            <ac:spMk id="708610" creationId="{00000000-0000-0000-0000-000000000000}"/>
          </ac:spMkLst>
        </pc:spChg>
        <pc:spChg chg="mod">
          <ac:chgData name="Hodjat Asghari" userId="1125e2da1d1fd525" providerId="LiveId" clId="{7DD1D97E-D2E3-417F-9531-3B870E696F4A}" dt="2019-02-28T20:27:02.788" v="276" actId="108"/>
          <ac:spMkLst>
            <pc:docMk/>
            <pc:sldMk cId="1380456633" sldId="286"/>
            <ac:spMk id="708611" creationId="{00000000-0000-0000-0000-000000000000}"/>
          </ac:spMkLst>
        </pc:spChg>
      </pc:sldChg>
      <pc:sldChg chg="del">
        <pc:chgData name="Hodjat Asghari" userId="1125e2da1d1fd525" providerId="LiveId" clId="{7DD1D97E-D2E3-417F-9531-3B870E696F4A}" dt="2019-02-28T21:45:35.311" v="334" actId="2696"/>
        <pc:sldMkLst>
          <pc:docMk/>
          <pc:sldMk cId="4083320112" sldId="287"/>
        </pc:sldMkLst>
      </pc:sldChg>
      <pc:sldChg chg="modSp del">
        <pc:chgData name="Hodjat Asghari" userId="1125e2da1d1fd525" providerId="LiveId" clId="{7DD1D97E-D2E3-417F-9531-3B870E696F4A}" dt="2019-02-28T21:47:59.365" v="341" actId="2696"/>
        <pc:sldMkLst>
          <pc:docMk/>
          <pc:sldMk cId="1888435576" sldId="288"/>
        </pc:sldMkLst>
        <pc:spChg chg="mod">
          <ac:chgData name="Hodjat Asghari" userId="1125e2da1d1fd525" providerId="LiveId" clId="{7DD1D97E-D2E3-417F-9531-3B870E696F4A}" dt="2019-02-28T21:46:30.875" v="340" actId="313"/>
          <ac:spMkLst>
            <pc:docMk/>
            <pc:sldMk cId="1888435576" sldId="288"/>
            <ac:spMk id="710660" creationId="{00000000-0000-0000-0000-000000000000}"/>
          </ac:spMkLst>
        </pc:spChg>
      </pc:sldChg>
      <pc:sldChg chg="add">
        <pc:chgData name="Hodjat Asghari" userId="1125e2da1d1fd525" providerId="LiveId" clId="{7DD1D97E-D2E3-417F-9531-3B870E696F4A}" dt="2019-02-28T21:48:01.544" v="342"/>
        <pc:sldMkLst>
          <pc:docMk/>
          <pc:sldMk cId="3615132818" sldId="288"/>
        </pc:sldMkLst>
      </pc:sldChg>
      <pc:sldChg chg="del">
        <pc:chgData name="Hodjat Asghari" userId="1125e2da1d1fd525" providerId="LiveId" clId="{7DD1D97E-D2E3-417F-9531-3B870E696F4A}" dt="2019-02-28T21:51:05.161" v="367" actId="2696"/>
        <pc:sldMkLst>
          <pc:docMk/>
          <pc:sldMk cId="14014004" sldId="289"/>
        </pc:sldMkLst>
      </pc:sldChg>
      <pc:sldChg chg="del">
        <pc:chgData name="Hodjat Asghari" userId="1125e2da1d1fd525" providerId="LiveId" clId="{7DD1D97E-D2E3-417F-9531-3B870E696F4A}" dt="2019-02-28T21:51:21.568" v="368" actId="2696"/>
        <pc:sldMkLst>
          <pc:docMk/>
          <pc:sldMk cId="445432773" sldId="290"/>
        </pc:sldMkLst>
      </pc:sldChg>
      <pc:sldChg chg="del">
        <pc:chgData name="Hodjat Asghari" userId="1125e2da1d1fd525" providerId="LiveId" clId="{7DD1D97E-D2E3-417F-9531-3B870E696F4A}" dt="2019-02-28T21:54:00.353" v="369" actId="2696"/>
        <pc:sldMkLst>
          <pc:docMk/>
          <pc:sldMk cId="701891460" sldId="292"/>
        </pc:sldMkLst>
      </pc:sldChg>
      <pc:sldChg chg="del">
        <pc:chgData name="Hodjat Asghari" userId="1125e2da1d1fd525" providerId="LiveId" clId="{7DD1D97E-D2E3-417F-9531-3B870E696F4A}" dt="2019-02-28T21:55:22.688" v="370" actId="2696"/>
        <pc:sldMkLst>
          <pc:docMk/>
          <pc:sldMk cId="2204018629" sldId="293"/>
        </pc:sldMkLst>
      </pc:sldChg>
      <pc:sldChg chg="del">
        <pc:chgData name="Hodjat Asghari" userId="1125e2da1d1fd525" providerId="LiveId" clId="{7DD1D97E-D2E3-417F-9531-3B870E696F4A}" dt="2019-02-28T21:55:26.439" v="371" actId="2696"/>
        <pc:sldMkLst>
          <pc:docMk/>
          <pc:sldMk cId="2385267572" sldId="294"/>
        </pc:sldMkLst>
      </pc:sldChg>
      <pc:sldChg chg="del">
        <pc:chgData name="Hodjat Asghari" userId="1125e2da1d1fd525" providerId="LiveId" clId="{7DD1D97E-D2E3-417F-9531-3B870E696F4A}" dt="2019-02-28T22:03:02.614" v="603" actId="2696"/>
        <pc:sldMkLst>
          <pc:docMk/>
          <pc:sldMk cId="1533731621" sldId="295"/>
        </pc:sldMkLst>
      </pc:sldChg>
      <pc:sldChg chg="del">
        <pc:chgData name="Hodjat Asghari" userId="1125e2da1d1fd525" providerId="LiveId" clId="{7DD1D97E-D2E3-417F-9531-3B870E696F4A}" dt="2019-03-01T23:15:34.412" v="719" actId="2696"/>
        <pc:sldMkLst>
          <pc:docMk/>
          <pc:sldMk cId="1313052753" sldId="296"/>
        </pc:sldMkLst>
      </pc:sldChg>
      <pc:sldChg chg="del">
        <pc:chgData name="Hodjat Asghari" userId="1125e2da1d1fd525" providerId="LiveId" clId="{7DD1D97E-D2E3-417F-9531-3B870E696F4A}" dt="2019-03-01T23:23:06.106" v="918" actId="2696"/>
        <pc:sldMkLst>
          <pc:docMk/>
          <pc:sldMk cId="1073675498" sldId="299"/>
        </pc:sldMkLst>
      </pc:sldChg>
      <pc:sldChg chg="modSp">
        <pc:chgData name="Hodjat Asghari" userId="1125e2da1d1fd525" providerId="LiveId" clId="{7DD1D97E-D2E3-417F-9531-3B870E696F4A}" dt="2019-02-28T22:09:26.639" v="604" actId="20577"/>
        <pc:sldMkLst>
          <pc:docMk/>
          <pc:sldMk cId="2864426637" sldId="300"/>
        </pc:sldMkLst>
        <pc:spChg chg="mod">
          <ac:chgData name="Hodjat Asghari" userId="1125e2da1d1fd525" providerId="LiveId" clId="{7DD1D97E-D2E3-417F-9531-3B870E696F4A}" dt="2019-02-28T22:09:26.639" v="604" actId="20577"/>
          <ac:spMkLst>
            <pc:docMk/>
            <pc:sldMk cId="2864426637" sldId="300"/>
            <ac:spMk id="723971" creationId="{00000000-0000-0000-0000-000000000000}"/>
          </ac:spMkLst>
        </pc:spChg>
      </pc:sldChg>
      <pc:sldChg chg="del">
        <pc:chgData name="Hodjat Asghari" userId="1125e2da1d1fd525" providerId="LiveId" clId="{7DD1D97E-D2E3-417F-9531-3B870E696F4A}" dt="2019-02-28T22:40:05.004" v="674" actId="2696"/>
        <pc:sldMkLst>
          <pc:docMk/>
          <pc:sldMk cId="1856256438" sldId="303"/>
        </pc:sldMkLst>
      </pc:sldChg>
      <pc:sldChg chg="modSp">
        <pc:chgData name="Hodjat Asghari" userId="1125e2da1d1fd525" providerId="LiveId" clId="{7DD1D97E-D2E3-417F-9531-3B870E696F4A}" dt="2019-02-28T22:12:00.571" v="622" actId="20577"/>
        <pc:sldMkLst>
          <pc:docMk/>
          <pc:sldMk cId="1976437032" sldId="304"/>
        </pc:sldMkLst>
        <pc:spChg chg="mod">
          <ac:chgData name="Hodjat Asghari" userId="1125e2da1d1fd525" providerId="LiveId" clId="{7DD1D97E-D2E3-417F-9531-3B870E696F4A}" dt="2019-02-28T22:12:00.571" v="622" actId="20577"/>
          <ac:spMkLst>
            <pc:docMk/>
            <pc:sldMk cId="1976437032" sldId="304"/>
            <ac:spMk id="312324" creationId="{00000000-0000-0000-0000-000000000000}"/>
          </ac:spMkLst>
        </pc:spChg>
      </pc:sldChg>
      <pc:sldChg chg="modSp">
        <pc:chgData name="Hodjat Asghari" userId="1125e2da1d1fd525" providerId="LiveId" clId="{7DD1D97E-D2E3-417F-9531-3B870E696F4A}" dt="2019-03-01T23:21:27.702" v="917" actId="20577"/>
        <pc:sldMkLst>
          <pc:docMk/>
          <pc:sldMk cId="699604689" sldId="307"/>
        </pc:sldMkLst>
        <pc:spChg chg="mod">
          <ac:chgData name="Hodjat Asghari" userId="1125e2da1d1fd525" providerId="LiveId" clId="{7DD1D97E-D2E3-417F-9531-3B870E696F4A}" dt="2019-03-01T23:21:27.702" v="917" actId="20577"/>
          <ac:spMkLst>
            <pc:docMk/>
            <pc:sldMk cId="699604689" sldId="307"/>
            <ac:spMk id="320519" creationId="{00000000-0000-0000-0000-000000000000}"/>
          </ac:spMkLst>
        </pc:spChg>
      </pc:sldChg>
      <pc:sldChg chg="modSp add modTransition">
        <pc:chgData name="Hodjat Asghari" userId="1125e2da1d1fd525" providerId="LiveId" clId="{7DD1D97E-D2E3-417F-9531-3B870E696F4A}" dt="2019-02-28T20:06:06.184" v="95" actId="20577"/>
        <pc:sldMkLst>
          <pc:docMk/>
          <pc:sldMk cId="0" sldId="1037"/>
        </pc:sldMkLst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61" creationId="{93300686-10B8-4368-8357-D94EB26B8D69}"/>
          </ac:spMkLst>
        </pc:spChg>
        <pc:spChg chg="mod">
          <ac:chgData name="Hodjat Asghari" userId="1125e2da1d1fd525" providerId="LiveId" clId="{7DD1D97E-D2E3-417F-9531-3B870E696F4A}" dt="2019-02-28T20:06:06.184" v="95" actId="20577"/>
          <ac:spMkLst>
            <pc:docMk/>
            <pc:sldMk cId="0" sldId="1037"/>
            <ac:spMk id="49153" creationId="{10F2C377-4DCF-434A-9F04-A564A9BEDC39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54" creationId="{B7F940A6-C123-40F1-80E5-6CC44F637193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55" creationId="{BCE3F4AE-B5BB-4BF3-9B66-E0B0C4F41260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57" creationId="{8FD3FCDD-E153-4DF1-854B-192C08F2457E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58" creationId="{925F6ECE-528D-46D5-B20C-2062F998ECF2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59" creationId="{A9786A26-376D-45B2-9EA3-2F3C4A97D11F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0" creationId="{96020FF2-57DD-40D6-BA75-1B55843BA8E2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1" creationId="{325B8713-9297-4118-828B-6776262FDFC2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2" creationId="{4376F5C6-1EBA-43B3-AE32-1573E4A2C9F8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3" creationId="{8EBF3DFB-8A20-4219-8B52-0D827A132BC4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4" creationId="{6B0D9CCC-EE3F-4EE6-AFF7-360EADD5710A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6" creationId="{5663C27C-0FCA-42A5-8D12-A95E95BB034A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7" creationId="{A9EC3787-84BD-4ADB-8BD9-A24DB54EC102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8" creationId="{B1B09E40-744B-41A7-A86E-33E6D611EDC3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69" creationId="{5D4026E7-946C-4A66-8E33-F1998D55167C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0" creationId="{F62E57E8-66B5-4BEC-AA39-4195BE85D923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1" creationId="{12A97EE6-7543-419F-9913-C11FA388E391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2" creationId="{C04A99A5-F1B7-49B0-B13D-79956FCCB5E5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3" creationId="{CD609EFB-C3C7-4C1A-8A11-354F9DFB616F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4" creationId="{59CE70F9-8189-40BD-B9A2-F18C6CA4B608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5" creationId="{F5DE8AD6-A3DB-4B7F-B36F-8C78ECC99273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6" creationId="{AB03746B-9D92-4753-90CC-767256744C76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7" creationId="{AEDB6948-9729-41EB-9DC2-D041EBEC951C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78" creationId="{2815BAC1-30F7-4B83-9908-539ACC45278F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80" creationId="{8CBC6242-0468-4F4C-88CF-E69AD0E3F749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81" creationId="{269E63FE-D0A5-4920-9425-279A3593A95D}"/>
          </ac:spMkLst>
        </pc:spChg>
        <pc:spChg chg="mod">
          <ac:chgData name="Hodjat Asghari" userId="1125e2da1d1fd525" providerId="LiveId" clId="{7DD1D97E-D2E3-417F-9531-3B870E696F4A}" dt="2019-02-28T20:06:00.902" v="86" actId="1036"/>
          <ac:spMkLst>
            <pc:docMk/>
            <pc:sldMk cId="0" sldId="1037"/>
            <ac:spMk id="49182" creationId="{46DE2389-F197-4244-A542-4C691447A1FD}"/>
          </ac:spMkLst>
        </pc:spChg>
        <pc:picChg chg="mod">
          <ac:chgData name="Hodjat Asghari" userId="1125e2da1d1fd525" providerId="LiveId" clId="{7DD1D97E-D2E3-417F-9531-3B870E696F4A}" dt="2019-02-28T20:06:00.902" v="86" actId="1036"/>
          <ac:picMkLst>
            <pc:docMk/>
            <pc:sldMk cId="0" sldId="1037"/>
            <ac:picMk id="49156" creationId="{1CDB29EB-4207-4C64-A827-5E2CF96AE540}"/>
          </ac:picMkLst>
        </pc:picChg>
        <pc:picChg chg="mod">
          <ac:chgData name="Hodjat Asghari" userId="1125e2da1d1fd525" providerId="LiveId" clId="{7DD1D97E-D2E3-417F-9531-3B870E696F4A}" dt="2019-02-28T20:06:00.902" v="86" actId="1036"/>
          <ac:picMkLst>
            <pc:docMk/>
            <pc:sldMk cId="0" sldId="1037"/>
            <ac:picMk id="49165" creationId="{3ED4C79C-28DD-4D98-BA0D-2BA46BF85B8E}"/>
          </ac:picMkLst>
        </pc:picChg>
        <pc:cxnChg chg="mod">
          <ac:chgData name="Hodjat Asghari" userId="1125e2da1d1fd525" providerId="LiveId" clId="{7DD1D97E-D2E3-417F-9531-3B870E696F4A}" dt="2019-02-28T20:06:00.902" v="86" actId="1036"/>
          <ac:cxnSpMkLst>
            <pc:docMk/>
            <pc:sldMk cId="0" sldId="1037"/>
            <ac:cxnSpMk id="49179" creationId="{D4FCD8A0-5A7D-4491-95BE-57790A6F0D8E}"/>
          </ac:cxnSpMkLst>
        </pc:cxnChg>
      </pc:sldChg>
      <pc:sldChg chg="modSp add">
        <pc:chgData name="Hodjat Asghari" userId="1125e2da1d1fd525" providerId="LiveId" clId="{7DD1D97E-D2E3-417F-9531-3B870E696F4A}" dt="2019-02-28T20:08:57.154" v="106" actId="403"/>
        <pc:sldMkLst>
          <pc:docMk/>
          <pc:sldMk cId="3336105969" sldId="1038"/>
        </pc:sldMkLst>
        <pc:spChg chg="mod">
          <ac:chgData name="Hodjat Asghari" userId="1125e2da1d1fd525" providerId="LiveId" clId="{7DD1D97E-D2E3-417F-9531-3B870E696F4A}" dt="2019-02-28T20:08:57.154" v="106" actId="403"/>
          <ac:spMkLst>
            <pc:docMk/>
            <pc:sldMk cId="3336105969" sldId="1038"/>
            <ac:spMk id="3" creationId="{30A3F76D-D20C-42A1-97C9-54732C46DBC8}"/>
          </ac:spMkLst>
        </pc:spChg>
      </pc:sldChg>
      <pc:sldChg chg="modSp add modTransition">
        <pc:chgData name="Hodjat Asghari" userId="1125e2da1d1fd525" providerId="LiveId" clId="{7DD1D97E-D2E3-417F-9531-3B870E696F4A}" dt="2019-02-28T20:07:05.175" v="99" actId="5793"/>
        <pc:sldMkLst>
          <pc:docMk/>
          <pc:sldMk cId="0" sldId="1040"/>
        </pc:sldMkLst>
        <pc:spChg chg="mod">
          <ac:chgData name="Hodjat Asghari" userId="1125e2da1d1fd525" providerId="LiveId" clId="{7DD1D97E-D2E3-417F-9531-3B870E696F4A}" dt="2019-02-28T20:07:05.175" v="99" actId="5793"/>
          <ac:spMkLst>
            <pc:docMk/>
            <pc:sldMk cId="0" sldId="1040"/>
            <ac:spMk id="3" creationId="{C6D791D4-15DF-461F-993F-CD0EA51026F7}"/>
          </ac:spMkLst>
        </pc:spChg>
      </pc:sldChg>
      <pc:sldChg chg="add del modTransition">
        <pc:chgData name="Hodjat Asghari" userId="1125e2da1d1fd525" providerId="LiveId" clId="{7DD1D97E-D2E3-417F-9531-3B870E696F4A}" dt="2019-02-28T20:08:33.702" v="102" actId="2696"/>
        <pc:sldMkLst>
          <pc:docMk/>
          <pc:sldMk cId="3172535976" sldId="1048"/>
        </pc:sldMkLst>
        <pc:spChg chg="mod">
          <ac:chgData name="Hodjat Asghari" userId="1125e2da1d1fd525" providerId="LiveId" clId="{7DD1D97E-D2E3-417F-9531-3B870E696F4A}" dt="2019-02-28T20:16:48.228" v="152" actId="404"/>
          <ac:spMkLst>
            <pc:docMk/>
            <pc:sldMk cId="3172535976" sldId="1048"/>
            <ac:spMk id="61441" creationId="{9AA01A67-71B4-48A8-874A-8ED7FED55EEC}"/>
          </ac:spMkLst>
        </pc:spChg>
        <pc:spChg chg="mod">
          <ac:chgData name="Hodjat Asghari" userId="1125e2da1d1fd525" providerId="LiveId" clId="{7DD1D97E-D2E3-417F-9531-3B870E696F4A}" dt="2019-02-28T20:09:32.534" v="107" actId="207"/>
          <ac:spMkLst>
            <pc:docMk/>
            <pc:sldMk cId="3172535976" sldId="1048"/>
            <ac:spMk id="61446" creationId="{08728227-3018-4459-8517-EEDD93A729D1}"/>
          </ac:spMkLst>
        </pc:spChg>
        <pc:spChg chg="mod">
          <ac:chgData name="Hodjat Asghari" userId="1125e2da1d1fd525" providerId="LiveId" clId="{7DD1D97E-D2E3-417F-9531-3B870E696F4A}" dt="2019-02-28T20:09:46.278" v="111" actId="1076"/>
          <ac:spMkLst>
            <pc:docMk/>
            <pc:sldMk cId="3172535976" sldId="1048"/>
            <ac:spMk id="61448" creationId="{A4F671D2-10C8-4F82-8D43-630D333B23C9}"/>
          </ac:spMkLst>
        </pc:spChg>
      </pc:sldChg>
      <pc:sldChg chg="modSp add modTransition">
        <pc:chgData name="Hodjat Asghari" userId="1125e2da1d1fd525" providerId="LiveId" clId="{7DD1D97E-D2E3-417F-9531-3B870E696F4A}" dt="2019-02-28T20:19:15.268" v="185" actId="20577"/>
        <pc:sldMkLst>
          <pc:docMk/>
          <pc:sldMk cId="0" sldId="1052"/>
        </pc:sldMkLst>
        <pc:spChg chg="mod">
          <ac:chgData name="Hodjat Asghari" userId="1125e2da1d1fd525" providerId="LiveId" clId="{7DD1D97E-D2E3-417F-9531-3B870E696F4A}" dt="2019-02-28T20:19:15.268" v="185" actId="20577"/>
          <ac:spMkLst>
            <pc:docMk/>
            <pc:sldMk cId="0" sldId="1052"/>
            <ac:spMk id="63489" creationId="{3FB849AD-18BD-4B7F-BD7E-CE3FFC51F567}"/>
          </ac:spMkLst>
        </pc:spChg>
        <pc:spChg chg="mod">
          <ac:chgData name="Hodjat Asghari" userId="1125e2da1d1fd525" providerId="LiveId" clId="{7DD1D97E-D2E3-417F-9531-3B870E696F4A}" dt="2019-02-28T20:18:40.653" v="158" actId="5793"/>
          <ac:spMkLst>
            <pc:docMk/>
            <pc:sldMk cId="0" sldId="1052"/>
            <ac:spMk id="66562" creationId="{9887807E-31AB-455E-9041-FDF60F650730}"/>
          </ac:spMkLst>
        </pc:spChg>
      </pc:sldChg>
      <pc:sldChg chg="modSp add modTransition">
        <pc:chgData name="Hodjat Asghari" userId="1125e2da1d1fd525" providerId="LiveId" clId="{7DD1D97E-D2E3-417F-9531-3B870E696F4A}" dt="2019-02-28T20:24:39.341" v="216" actId="5793"/>
        <pc:sldMkLst>
          <pc:docMk/>
          <pc:sldMk cId="0" sldId="1064"/>
        </pc:sldMkLst>
        <pc:spChg chg="mod">
          <ac:chgData name="Hodjat Asghari" userId="1125e2da1d1fd525" providerId="LiveId" clId="{7DD1D97E-D2E3-417F-9531-3B870E696F4A}" dt="2019-02-28T20:24:39.341" v="216" actId="5793"/>
          <ac:spMkLst>
            <pc:docMk/>
            <pc:sldMk cId="0" sldId="1064"/>
            <ac:spMk id="81922" creationId="{402C85B0-71E2-4540-BCA4-00A6DC989894}"/>
          </ac:spMkLst>
        </pc:spChg>
      </pc:sldChg>
      <pc:sldChg chg="modSp add modTransition modAnim">
        <pc:chgData name="Hodjat Asghari" userId="1125e2da1d1fd525" providerId="LiveId" clId="{7DD1D97E-D2E3-417F-9531-3B870E696F4A}" dt="2019-02-28T21:44:05.741" v="333" actId="1035"/>
        <pc:sldMkLst>
          <pc:docMk/>
          <pc:sldMk cId="0" sldId="1066"/>
        </pc:sldMkLst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35841" creationId="{4A759AE0-5D7E-4AA8-AFF7-8C1325E63352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35843" creationId="{659F8A19-B143-4822-AB65-C40734DF657A}"/>
          </ac:spMkLst>
        </pc:spChg>
        <pc:spChg chg="mod">
          <ac:chgData name="Hodjat Asghari" userId="1125e2da1d1fd525" providerId="LiveId" clId="{7DD1D97E-D2E3-417F-9531-3B870E696F4A}" dt="2019-02-28T21:44:05.741" v="333" actId="1035"/>
          <ac:spMkLst>
            <pc:docMk/>
            <pc:sldMk cId="0" sldId="1066"/>
            <ac:spMk id="82946" creationId="{BD140A7C-3CC0-4746-9AF6-08A88C3360C5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0" creationId="{7C178118-8186-4EF3-AA06-A893E9AC979B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2" creationId="{4B06F094-93BF-4F5A-8171-2A49F06B9C80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3" creationId="{A10B63AB-E23E-4DA0-BBD3-9E19D49E0B7E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4" creationId="{7509A0F5-AD1B-4785-B43D-1E67B9571562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7" creationId="{2DF22097-626C-4CB6-A108-C871B83FFCD7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8" creationId="{5AEF2227-89A4-453F-9755-6CE7E7703A56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59" creationId="{B4C928A8-A4F3-46D8-B250-5FCB0D5ECF81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0" creationId="{4EF21678-8C1D-4CFF-BF3C-C016E4319622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1" creationId="{CCA4AF2B-A76E-4AA8-B2BD-87502FA3D272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2" creationId="{CE1E7B35-FF95-4808-840D-B36ECC6CDE40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7" creationId="{65F92DD9-7EC2-4C45-A339-CFCC10CF7DBD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8" creationId="{D46B10F2-31F2-42AD-9A15-AFC35A25E5A9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69" creationId="{FBF459F5-1D93-4B9C-A1CE-6A17D4E1808B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70" creationId="{2A2CC7CA-5C44-4B43-B0A5-0C0600E2B388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76" creationId="{CE76DA34-C3F6-405C-8020-2139F8089D13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77" creationId="{392C6E9D-B33D-4D41-B87C-9D7D32F974D4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79" creationId="{B70712F0-002F-4A9E-9AAF-413047E75058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82" creationId="{85738CD9-14C9-485F-BD0F-6132B9EEBA46}"/>
          </ac:spMkLst>
        </pc:spChg>
        <pc:spChg chg="mod">
          <ac:chgData name="Hodjat Asghari" userId="1125e2da1d1fd525" providerId="LiveId" clId="{7DD1D97E-D2E3-417F-9531-3B870E696F4A}" dt="2019-02-28T21:43:40.182" v="300" actId="1035"/>
          <ac:spMkLst>
            <pc:docMk/>
            <pc:sldMk cId="0" sldId="1066"/>
            <ac:spMk id="82983" creationId="{808A3906-A938-46DA-A1FC-BC17BAA6A421}"/>
          </ac:spMkLst>
        </pc:spChg>
        <pc:grpChg chg="mod">
          <ac:chgData name="Hodjat Asghari" userId="1125e2da1d1fd525" providerId="LiveId" clId="{7DD1D97E-D2E3-417F-9531-3B870E696F4A}" dt="2019-02-28T21:43:40.182" v="300" actId="1035"/>
          <ac:grpSpMkLst>
            <pc:docMk/>
            <pc:sldMk cId="0" sldId="1066"/>
            <ac:grpSpMk id="82948" creationId="{E62D6908-D55B-4299-B0FB-D43106A211A8}"/>
          </ac:grpSpMkLst>
        </pc:grpChg>
        <pc:grpChg chg="mod">
          <ac:chgData name="Hodjat Asghari" userId="1125e2da1d1fd525" providerId="LiveId" clId="{7DD1D97E-D2E3-417F-9531-3B870E696F4A}" dt="2019-02-28T21:43:40.182" v="300" actId="1035"/>
          <ac:grpSpMkLst>
            <pc:docMk/>
            <pc:sldMk cId="0" sldId="1066"/>
            <ac:grpSpMk id="82949" creationId="{2E3E98C5-10AB-417B-9D7E-FCCEBFC54805}"/>
          </ac:grpSpMkLst>
        </pc:grpChg>
        <pc:grpChg chg="mod">
          <ac:chgData name="Hodjat Asghari" userId="1125e2da1d1fd525" providerId="LiveId" clId="{7DD1D97E-D2E3-417F-9531-3B870E696F4A}" dt="2019-02-28T21:43:40.182" v="300" actId="1035"/>
          <ac:grpSpMkLst>
            <pc:docMk/>
            <pc:sldMk cId="0" sldId="1066"/>
            <ac:grpSpMk id="82951" creationId="{C6738A53-BD99-44F4-9C14-4C7DC628C0DA}"/>
          </ac:grpSpMkLst>
        </pc:grp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55" creationId="{64908137-1788-4AAB-8829-76AC0E8E5637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56" creationId="{987C9E7E-8CA9-4D76-BDC8-7345CC7CDC27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63" creationId="{0447610E-0326-4C34-A0FC-A02800AEC918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64" creationId="{3E7CA699-1A25-4956-BBDC-213B27A00F13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65" creationId="{5628886D-8C51-4C7B-8076-96306CD14BD3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66" creationId="{41DD02A5-2C2B-4F0A-B8D0-6BEF70D3DA75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1" creationId="{F982580C-5282-495A-A869-A8A74072990E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2" creationId="{723E494C-8539-4B7F-8E4D-A153F1EF0735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3" creationId="{3855291C-4BA8-404E-A5B7-FFFA91268E1B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4" creationId="{96A7BE89-22D6-47F1-A38F-8AABA749A2A5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5" creationId="{3FE26E64-A38B-4C88-BD7E-ED74D1BF5355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78" creationId="{84DA593C-99C0-4E37-9031-C1E71070B103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80" creationId="{4D35C10F-8838-40B5-AB0E-EDF80504DA6B}"/>
          </ac:cxnSpMkLst>
        </pc:cxnChg>
        <pc:cxnChg chg="mod">
          <ac:chgData name="Hodjat Asghari" userId="1125e2da1d1fd525" providerId="LiveId" clId="{7DD1D97E-D2E3-417F-9531-3B870E696F4A}" dt="2019-02-28T21:43:40.182" v="300" actId="1035"/>
          <ac:cxnSpMkLst>
            <pc:docMk/>
            <pc:sldMk cId="0" sldId="1066"/>
            <ac:cxnSpMk id="82981" creationId="{27DBD6F3-1A13-4D7A-97A7-80F287353AA0}"/>
          </ac:cxnSpMkLst>
        </pc:cxnChg>
      </pc:sldChg>
      <pc:sldChg chg="modSp add modTransition">
        <pc:chgData name="Hodjat Asghari" userId="1125e2da1d1fd525" providerId="LiveId" clId="{7DD1D97E-D2E3-417F-9531-3B870E696F4A}" dt="2019-02-28T21:48:38.405" v="346" actId="5793"/>
        <pc:sldMkLst>
          <pc:docMk/>
          <pc:sldMk cId="0" sldId="1067"/>
        </pc:sldMkLst>
        <pc:spChg chg="mod">
          <ac:chgData name="Hodjat Asghari" userId="1125e2da1d1fd525" providerId="LiveId" clId="{7DD1D97E-D2E3-417F-9531-3B870E696F4A}" dt="2019-02-28T21:48:32.373" v="345" actId="404"/>
          <ac:spMkLst>
            <pc:docMk/>
            <pc:sldMk cId="0" sldId="1067"/>
            <ac:spMk id="73" creationId="{A4024D1B-36CF-4A5E-B6A1-352510F1CFA4}"/>
          </ac:spMkLst>
        </pc:spChg>
        <pc:spChg chg="mod">
          <ac:chgData name="Hodjat Asghari" userId="1125e2da1d1fd525" providerId="LiveId" clId="{7DD1D97E-D2E3-417F-9531-3B870E696F4A}" dt="2019-02-28T21:48:38.405" v="346" actId="5793"/>
          <ac:spMkLst>
            <pc:docMk/>
            <pc:sldMk cId="0" sldId="1067"/>
            <ac:spMk id="84994" creationId="{72BB90B4-77A0-4197-9E99-CB9892EFBCE9}"/>
          </ac:spMkLst>
        </pc:spChg>
      </pc:sldChg>
      <pc:sldChg chg="modSp add modTransition">
        <pc:chgData name="Hodjat Asghari" userId="1125e2da1d1fd525" providerId="LiveId" clId="{7DD1D97E-D2E3-417F-9531-3B870E696F4A}" dt="2019-02-28T21:50:36.974" v="366" actId="1035"/>
        <pc:sldMkLst>
          <pc:docMk/>
          <pc:sldMk cId="0" sldId="1068"/>
        </pc:sldMkLst>
        <pc:spChg chg="mod">
          <ac:chgData name="Hodjat Asghari" userId="1125e2da1d1fd525" providerId="LiveId" clId="{7DD1D97E-D2E3-417F-9531-3B870E696F4A}" dt="2019-02-28T21:50:36.974" v="366" actId="1035"/>
          <ac:spMkLst>
            <pc:docMk/>
            <pc:sldMk cId="0" sldId="1068"/>
            <ac:spMk id="86018" creationId="{B78776ED-22F0-40BB-A8B6-3ED9F9F39906}"/>
          </ac:spMkLst>
        </pc:spChg>
      </pc:sldChg>
      <pc:sldChg chg="add modTransition">
        <pc:chgData name="Hodjat Asghari" userId="1125e2da1d1fd525" providerId="LiveId" clId="{7DD1D97E-D2E3-417F-9531-3B870E696F4A}" dt="2019-02-28T21:49:54.059" v="347"/>
        <pc:sldMkLst>
          <pc:docMk/>
          <pc:sldMk cId="0" sldId="1069"/>
        </pc:sldMkLst>
      </pc:sldChg>
      <pc:sldChg chg="modSp add modTransition">
        <pc:chgData name="Hodjat Asghari" userId="1125e2da1d1fd525" providerId="LiveId" clId="{7DD1D97E-D2E3-417F-9531-3B870E696F4A}" dt="2019-02-28T21:46:01.447" v="337" actId="404"/>
        <pc:sldMkLst>
          <pc:docMk/>
          <pc:sldMk cId="0" sldId="1070"/>
        </pc:sldMkLst>
        <pc:spChg chg="mod">
          <ac:chgData name="Hodjat Asghari" userId="1125e2da1d1fd525" providerId="LiveId" clId="{7DD1D97E-D2E3-417F-9531-3B870E696F4A}" dt="2019-02-28T21:46:01.447" v="337" actId="404"/>
          <ac:spMkLst>
            <pc:docMk/>
            <pc:sldMk cId="0" sldId="1070"/>
            <ac:spMk id="87042" creationId="{1696D7A3-B596-4575-B8D0-919A25247693}"/>
          </ac:spMkLst>
        </pc:spChg>
      </pc:sldChg>
      <pc:sldChg chg="modSp add modTransition">
        <pc:chgData name="Hodjat Asghari" userId="1125e2da1d1fd525" providerId="LiveId" clId="{7DD1D97E-D2E3-417F-9531-3B870E696F4A}" dt="2019-02-28T22:39:07.530" v="672" actId="20577"/>
        <pc:sldMkLst>
          <pc:docMk/>
          <pc:sldMk cId="0" sldId="1135"/>
        </pc:sldMkLst>
        <pc:spChg chg="mod">
          <ac:chgData name="Hodjat Asghari" userId="1125e2da1d1fd525" providerId="LiveId" clId="{7DD1D97E-D2E3-417F-9531-3B870E696F4A}" dt="2019-02-28T22:28:24.049" v="669" actId="404"/>
          <ac:spMkLst>
            <pc:docMk/>
            <pc:sldMk cId="0" sldId="1135"/>
            <ac:spMk id="3" creationId="{C9065ACF-C69E-4996-B0BF-303ED58A68AE}"/>
          </ac:spMkLst>
        </pc:spChg>
        <pc:spChg chg="mod">
          <ac:chgData name="Hodjat Asghari" userId="1125e2da1d1fd525" providerId="LiveId" clId="{7DD1D97E-D2E3-417F-9531-3B870E696F4A}" dt="2019-02-28T22:39:07.530" v="672" actId="20577"/>
          <ac:spMkLst>
            <pc:docMk/>
            <pc:sldMk cId="0" sldId="1135"/>
            <ac:spMk id="57345" creationId="{5639FEE7-FBD5-4102-986A-27AF190F2011}"/>
          </ac:spMkLst>
        </pc:spChg>
      </pc:sldChg>
      <pc:sldChg chg="modSp add modTransition modAnim">
        <pc:chgData name="Hodjat Asghari" userId="1125e2da1d1fd525" providerId="LiveId" clId="{7DD1D97E-D2E3-417F-9531-3B870E696F4A}" dt="2019-02-28T22:41:15.373" v="718" actId="20577"/>
        <pc:sldMkLst>
          <pc:docMk/>
          <pc:sldMk cId="0" sldId="1136"/>
        </pc:sldMkLst>
        <pc:spChg chg="mod">
          <ac:chgData name="Hodjat Asghari" userId="1125e2da1d1fd525" providerId="LiveId" clId="{7DD1D97E-D2E3-417F-9531-3B870E696F4A}" dt="2019-02-28T22:41:15.373" v="718" actId="20577"/>
          <ac:spMkLst>
            <pc:docMk/>
            <pc:sldMk cId="0" sldId="1136"/>
            <ac:spMk id="35842" creationId="{5DB553F2-DAB2-43B2-A126-F0B49501FECA}"/>
          </ac:spMkLst>
        </pc:spChg>
        <pc:spChg chg="mod">
          <ac:chgData name="Hodjat Asghari" userId="1125e2da1d1fd525" providerId="LiveId" clId="{7DD1D97E-D2E3-417F-9531-3B870E696F4A}" dt="2019-02-28T22:40:20.482" v="713" actId="20577"/>
          <ac:spMkLst>
            <pc:docMk/>
            <pc:sldMk cId="0" sldId="1136"/>
            <ac:spMk id="58369" creationId="{3A9DF4F0-801E-4B51-8B4A-2DF445A18D3E}"/>
          </ac:spMkLst>
        </pc:spChg>
      </pc:sldChg>
      <pc:sldChg chg="modSp add modTransition">
        <pc:chgData name="Hodjat Asghari" userId="1125e2da1d1fd525" providerId="LiveId" clId="{7DD1D97E-D2E3-417F-9531-3B870E696F4A}" dt="2019-03-01T23:15:45.530" v="722" actId="404"/>
        <pc:sldMkLst>
          <pc:docMk/>
          <pc:sldMk cId="0" sldId="1225"/>
        </pc:sldMkLst>
        <pc:spChg chg="mod">
          <ac:chgData name="Hodjat Asghari" userId="1125e2da1d1fd525" providerId="LiveId" clId="{7DD1D97E-D2E3-417F-9531-3B870E696F4A}" dt="2019-03-01T23:15:45.530" v="722" actId="404"/>
          <ac:spMkLst>
            <pc:docMk/>
            <pc:sldMk cId="0" sldId="1225"/>
            <ac:spMk id="48130" creationId="{E462067F-30EE-4997-AFED-F8812A4AE08F}"/>
          </ac:spMkLst>
        </pc:spChg>
      </pc:sldChg>
      <pc:sldChg chg="modSp add modTransition modAnim">
        <pc:chgData name="Hodjat Asghari" userId="1125e2da1d1fd525" providerId="LiveId" clId="{7DD1D97E-D2E3-417F-9531-3B870E696F4A}" dt="2019-03-01T23:18:34.508" v="916" actId="20577"/>
        <pc:sldMkLst>
          <pc:docMk/>
          <pc:sldMk cId="0" sldId="1226"/>
        </pc:sldMkLst>
        <pc:spChg chg="mod">
          <ac:chgData name="Hodjat Asghari" userId="1125e2da1d1fd525" providerId="LiveId" clId="{7DD1D97E-D2E3-417F-9531-3B870E696F4A}" dt="2019-03-01T23:18:34.508" v="916" actId="20577"/>
          <ac:spMkLst>
            <pc:docMk/>
            <pc:sldMk cId="0" sldId="1226"/>
            <ac:spMk id="3" creationId="{FA5EA15A-9676-4B72-8C9B-47068A03EA79}"/>
          </ac:spMkLst>
        </pc:spChg>
        <pc:spChg chg="mod">
          <ac:chgData name="Hodjat Asghari" userId="1125e2da1d1fd525" providerId="LiveId" clId="{7DD1D97E-D2E3-417F-9531-3B870E696F4A}" dt="2019-03-01T23:16:47.196" v="727" actId="404"/>
          <ac:spMkLst>
            <pc:docMk/>
            <pc:sldMk cId="0" sldId="1226"/>
            <ac:spMk id="71681" creationId="{5F8F6BC0-421A-462C-AF32-63CEB0103239}"/>
          </ac:spMkLst>
        </pc:spChg>
      </pc:sldChg>
      <pc:sldChg chg="add modTransition">
        <pc:chgData name="Hodjat Asghari" userId="1125e2da1d1fd525" providerId="LiveId" clId="{7DD1D97E-D2E3-417F-9531-3B870E696F4A}" dt="2019-02-28T19:58:41.291" v="17"/>
        <pc:sldMkLst>
          <pc:docMk/>
          <pc:sldMk cId="0" sldId="1267"/>
        </pc:sldMkLst>
      </pc:sldChg>
      <pc:sldChg chg="modSp add del modTransition">
        <pc:chgData name="Hodjat Asghari" userId="1125e2da1d1fd525" providerId="LiveId" clId="{7DD1D97E-D2E3-417F-9531-3B870E696F4A}" dt="2019-02-28T20:03:30.251" v="33" actId="2696"/>
        <pc:sldMkLst>
          <pc:docMk/>
          <pc:sldMk cId="0" sldId="1268"/>
        </pc:sldMkLst>
        <pc:spChg chg="mod">
          <ac:chgData name="Hodjat Asghari" userId="1125e2da1d1fd525" providerId="LiveId" clId="{7DD1D97E-D2E3-417F-9531-3B870E696F4A}" dt="2019-02-28T20:00:14.203" v="20" actId="404"/>
          <ac:spMkLst>
            <pc:docMk/>
            <pc:sldMk cId="0" sldId="1268"/>
            <ac:spMk id="3" creationId="{B2B91B89-9545-4802-8A0B-A96661038E0C}"/>
          </ac:spMkLst>
        </pc:spChg>
        <pc:spChg chg="mod">
          <ac:chgData name="Hodjat Asghari" userId="1125e2da1d1fd525" providerId="LiveId" clId="{7DD1D97E-D2E3-417F-9531-3B870E696F4A}" dt="2019-02-28T20:01:13.643" v="24" actId="1076"/>
          <ac:spMkLst>
            <pc:docMk/>
            <pc:sldMk cId="0" sldId="1268"/>
            <ac:spMk id="134145" creationId="{EF64D94A-CC68-4F66-9749-D7223775294C}"/>
          </ac:spMkLst>
        </pc:spChg>
      </pc:sldChg>
      <pc:sldChg chg="add del">
        <pc:chgData name="Hodjat Asghari" userId="1125e2da1d1fd525" providerId="LiveId" clId="{7DD1D97E-D2E3-417F-9531-3B870E696F4A}" dt="2019-02-28T20:18:18.511" v="154"/>
        <pc:sldMkLst>
          <pc:docMk/>
          <pc:sldMk cId="587132933" sldId="1268"/>
        </pc:sldMkLst>
      </pc:sldChg>
      <pc:sldChg chg="modSp add del modTransition">
        <pc:chgData name="Hodjat Asghari" userId="1125e2da1d1fd525" providerId="LiveId" clId="{7DD1D97E-D2E3-417F-9531-3B870E696F4A}" dt="2019-02-28T20:03:30.247" v="32" actId="2696"/>
        <pc:sldMkLst>
          <pc:docMk/>
          <pc:sldMk cId="0" sldId="1269"/>
        </pc:sldMkLst>
        <pc:spChg chg="mod">
          <ac:chgData name="Hodjat Asghari" userId="1125e2da1d1fd525" providerId="LiveId" clId="{7DD1D97E-D2E3-417F-9531-3B870E696F4A}" dt="2019-02-28T20:03:01.910" v="26" actId="404"/>
          <ac:spMkLst>
            <pc:docMk/>
            <pc:sldMk cId="0" sldId="1269"/>
            <ac:spMk id="3" creationId="{977CB9DE-1015-4B88-BBFB-7CB49841C8CD}"/>
          </ac:spMkLst>
        </pc:spChg>
        <pc:spChg chg="mod">
          <ac:chgData name="Hodjat Asghari" userId="1125e2da1d1fd525" providerId="LiveId" clId="{7DD1D97E-D2E3-417F-9531-3B870E696F4A}" dt="2019-02-28T20:03:16.894" v="31" actId="403"/>
          <ac:spMkLst>
            <pc:docMk/>
            <pc:sldMk cId="0" sldId="1269"/>
            <ac:spMk id="135169" creationId="{6E192E1B-CA71-43E1-893A-9CA1A78B59DF}"/>
          </ac:spMkLst>
        </pc:spChg>
      </pc:sldChg>
      <pc:sldChg chg="addSp modSp add modTransition modAnim">
        <pc:chgData name="Hodjat Asghari" userId="1125e2da1d1fd525" providerId="LiveId" clId="{7DD1D97E-D2E3-417F-9531-3B870E696F4A}" dt="2019-02-28T22:23:37.318" v="666" actId="20577"/>
        <pc:sldMkLst>
          <pc:docMk/>
          <pc:sldMk cId="0" sldId="1283"/>
        </pc:sldMkLst>
        <pc:spChg chg="add mod ord">
          <ac:chgData name="Hodjat Asghari" userId="1125e2da1d1fd525" providerId="LiveId" clId="{7DD1D97E-D2E3-417F-9531-3B870E696F4A}" dt="2019-02-28T22:13:43.312" v="633" actId="167"/>
          <ac:spMkLst>
            <pc:docMk/>
            <pc:sldMk cId="0" sldId="1283"/>
            <ac:spMk id="2" creationId="{D53954F1-D05A-4CC5-B9A4-8E5E43A0A5A8}"/>
          </ac:spMkLst>
        </pc:spChg>
        <pc:spChg chg="mod">
          <ac:chgData name="Hodjat Asghari" userId="1125e2da1d1fd525" providerId="LiveId" clId="{7DD1D97E-D2E3-417F-9531-3B870E696F4A}" dt="2019-02-28T22:23:37.318" v="666" actId="20577"/>
          <ac:spMkLst>
            <pc:docMk/>
            <pc:sldMk cId="0" sldId="1283"/>
            <ac:spMk id="3" creationId="{6858C343-1DA0-491A-B117-C2D89A45B6F8}"/>
          </ac:spMkLst>
        </pc:spChg>
        <pc:spChg chg="add mod ord">
          <ac:chgData name="Hodjat Asghari" userId="1125e2da1d1fd525" providerId="LiveId" clId="{7DD1D97E-D2E3-417F-9531-3B870E696F4A}" dt="2019-02-28T22:13:39.901" v="632" actId="167"/>
          <ac:spMkLst>
            <pc:docMk/>
            <pc:sldMk cId="0" sldId="1283"/>
            <ac:spMk id="6" creationId="{1856336B-A867-4651-95E9-5A4406118E2D}"/>
          </ac:spMkLst>
        </pc:spChg>
        <pc:spChg chg="mod">
          <ac:chgData name="Hodjat Asghari" userId="1125e2da1d1fd525" providerId="LiveId" clId="{7DD1D97E-D2E3-417F-9531-3B870E696F4A}" dt="2019-02-28T22:11:51.895" v="612" actId="20577"/>
          <ac:spMkLst>
            <pc:docMk/>
            <pc:sldMk cId="0" sldId="1283"/>
            <ac:spMk id="43009" creationId="{3D5DECDD-5E86-4C35-8525-10561F1512F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5E1E6-B388-854A-871A-F410DFA16DE9}" type="datetimeFigureOut">
              <a:rPr lang="en-US" smtClean="0"/>
              <a:t>5/27/19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9CD4-197F-4F40-8589-60F84AAB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32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A2BEC-5DCF-B74E-9F74-1999361AA18B}" type="datetimeFigureOut">
              <a:rPr lang="en-US" smtClean="0"/>
              <a:t>5/27/19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FF544-3B26-184B-8E3E-D76FB84F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8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4k sets = 2^12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F544-3B26-184B-8E3E-D76FB84FCC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2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267180-702A-7240-8D61-78FD7F42B75E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2F6DE9-FD78-C345-8CB3-76B4EA82C984}" type="slidenum">
              <a:rPr lang="en-AU"/>
              <a:pPr>
                <a:defRPr/>
              </a:pPr>
              <a:t>51</a:t>
            </a:fld>
            <a:endParaRPr lang="en-AU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41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8DF6D6C-98D3-D343-8C7A-CDB3B0045C08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58AC44E-91A6-5841-8AC9-410667A666B3}" type="slidenum">
              <a:rPr lang="en-AU"/>
              <a:pPr>
                <a:defRPr/>
              </a:pPr>
              <a:t>52</a:t>
            </a:fld>
            <a:endParaRPr lang="en-AU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4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2k sets = 2^11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F544-3B26-184B-8E3E-D76FB84FCC0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set = 2^0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F544-3B26-184B-8E3E-D76FB84FCC0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54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C2437B-3103-394B-8F8C-FE32C054084F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A9DF9FA-50B6-674E-BBD5-163C2A3DEE3B}" type="slidenum">
              <a:rPr lang="en-AU"/>
              <a:pPr>
                <a:defRPr/>
              </a:pPr>
              <a:t>40</a:t>
            </a:fld>
            <a:endParaRPr lang="en-AU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84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AU"/>
              <a:t>Morgan Kaufmann Publishers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81DF1236-0B76-F140-8588-73CA1800B057}" type="datetime3">
              <a:rPr lang="en-AU"/>
              <a:pPr/>
              <a:t>27 May, 2019</a:t>
            </a:fld>
            <a:endParaRPr lang="en-AU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8199E92-3024-A04D-B439-49DA8CE8CF88}" type="slidenum">
              <a:rPr lang="en-AU"/>
              <a:pPr/>
              <a:t>43</a:t>
            </a:fld>
            <a:endParaRPr lang="en-AU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4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AU"/>
              <a:t>Morgan Kaufmann Publishers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41041004-DC4A-3A48-8862-E1222D0572C2}" type="datetime3">
              <a:rPr lang="en-AU"/>
              <a:pPr/>
              <a:t>27 May, 2019</a:t>
            </a:fld>
            <a:endParaRPr lang="en-AU"/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A4D47003-41DD-994C-A9D2-2D178021B678}" type="slidenum">
              <a:rPr lang="en-AU"/>
              <a:pPr/>
              <a:t>44</a:t>
            </a:fld>
            <a:endParaRPr lang="en-AU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402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0A5D46E-3C6B-964D-8732-F4E60C78A56B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89D07C-93F0-F549-9877-F42C9198A10D}" type="slidenum">
              <a:rPr lang="en-AU"/>
              <a:pPr>
                <a:defRPr/>
              </a:pPr>
              <a:t>46</a:t>
            </a:fld>
            <a:endParaRPr lang="en-AU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239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62ECBFF-02AA-A24B-AFB5-8B2A65A03F91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D582DE-7BF8-AA42-B143-4D1B646384DF}" type="slidenum">
              <a:rPr lang="en-AU"/>
              <a:pPr>
                <a:defRPr/>
              </a:pPr>
              <a:t>47</a:t>
            </a:fld>
            <a:endParaRPr lang="en-AU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223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DCFC3E5-1109-C548-A4BB-B3AB73C9B527}" type="datetime3">
              <a:rPr lang="en-AU"/>
              <a:pPr>
                <a:defRPr/>
              </a:pPr>
              <a:t>27 May, 2019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A15884-6B7C-5E43-A245-4613E989CE5E}" type="slidenum">
              <a:rPr lang="en-AU"/>
              <a:pPr>
                <a:defRPr/>
              </a:pPr>
              <a:t>50</a:t>
            </a:fld>
            <a:endParaRPr lang="en-AU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00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EA7894ED-CF5F-4708-8D04-4D0E9755E59B}" type="datetime1">
              <a:rPr lang="en-US" smtClean="0"/>
              <a:t>5/27/19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15A7F-48B0-4902-B922-E37BA84B4775}" type="datetime1">
              <a:rPr lang="en-US" smtClean="0"/>
              <a:t>5/27/19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EB9C2-A896-48D1-BE0E-949DD3E09CB3}" type="datetime1">
              <a:rPr lang="en-US" smtClean="0"/>
              <a:t>5/27/19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8382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733800"/>
            <a:ext cx="83820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847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2EFE7-9735-46F2-A08B-32D8CE2FBB4E}" type="datetime1">
              <a:rPr lang="en-US" smtClean="0"/>
              <a:t>5/27/19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CC646-86AB-4B17-8249-77CDD0958F78}" type="datetime1">
              <a:rPr lang="en-US" smtClean="0"/>
              <a:t>5/27/19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BA70F-14E0-47F3-B694-0E1D279544C8}" type="datetime1">
              <a:rPr lang="en-US" smtClean="0"/>
              <a:t>5/27/19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68F2A-FDCE-430F-AD3A-4197822DEFE3}" type="datetime1">
              <a:rPr lang="en-US" smtClean="0"/>
              <a:t>5/27/19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B4057-5CDF-4F21-9AE6-E1E0163D972B}" type="datetime1">
              <a:rPr lang="en-US" smtClean="0"/>
              <a:t>5/27/19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6BE70-BA4D-4855-BC00-6D8F269A462B}" type="datetime1">
              <a:rPr lang="en-US" smtClean="0"/>
              <a:t>5/27/19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DC23C-97F4-4616-AE89-6818FF9200BF}" type="datetime1">
              <a:rPr lang="en-US" smtClean="0"/>
              <a:t>5/27/19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7A79A-88DA-448C-96A9-50A6726B42F2}" type="datetime1">
              <a:rPr lang="en-US" smtClean="0"/>
              <a:t>5/27/19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0"/>
            <a:ext cx="13239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6B419256-173F-41D9-A435-DE8995289CFC}" type="datetime1">
              <a:rPr lang="en-US" smtClean="0"/>
              <a:t>5/27/19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6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7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0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CS161 – Design and Architecture of Computer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399" y="3276600"/>
            <a:ext cx="5829937" cy="2362200"/>
          </a:xfrm>
        </p:spPr>
        <p:txBody>
          <a:bodyPr/>
          <a:lstStyle/>
          <a:p>
            <a:r>
              <a:rPr lang="en-US" dirty="0"/>
              <a:t>Caches, Caches, Caches</a:t>
            </a:r>
            <a:br>
              <a:rPr lang="en-US" dirty="0"/>
            </a:br>
            <a:r>
              <a:rPr lang="en-US" dirty="0"/>
              <a:t>$$$$$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6124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20000" cy="78837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+mj-ea"/>
                <a:cs typeface="+mj-cs"/>
              </a:rPr>
              <a:t>How to Create the Illusion of Big and Fast</a:t>
            </a:r>
          </a:p>
        </p:txBody>
      </p:sp>
      <p:sp>
        <p:nvSpPr>
          <p:cNvPr id="698371" name="AutoShap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 b="0" dirty="0">
                <a:latin typeface="Arial" charset="0"/>
                <a:ea typeface="MS PGothic" charset="0"/>
              </a:rPr>
              <a:t>Memory hierarchy – put small and fast memories closer to CPU, large and slow memories further away</a:t>
            </a:r>
          </a:p>
        </p:txBody>
      </p:sp>
      <p:pic>
        <p:nvPicPr>
          <p:cNvPr id="698372" name="Picture 4"/>
          <p:cNvPicPr>
            <a:picLocks noGrp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57350" y="2106613"/>
            <a:ext cx="5846763" cy="383222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6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Introducing caches</a:t>
            </a:r>
          </a:p>
        </p:txBody>
      </p:sp>
      <p:sp>
        <p:nvSpPr>
          <p:cNvPr id="699395" name="AutoShap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6364288" cy="5029200"/>
          </a:xfrm>
          <a:prstGeom prst="roundRect">
            <a:avLst>
              <a:gd name="adj" fmla="val 819"/>
            </a:avLst>
          </a:prstGeom>
        </p:spPr>
        <p:txBody>
          <a:bodyPr>
            <a:normAutofit/>
          </a:bodyPr>
          <a:lstStyle/>
          <a:p>
            <a:endParaRPr lang="en-US" sz="2000" dirty="0">
              <a:latin typeface="Arial" charset="0"/>
              <a:ea typeface="MS PGothic" charset="0"/>
            </a:endParaRPr>
          </a:p>
          <a:p>
            <a:r>
              <a:rPr lang="en-US" sz="2000" dirty="0">
                <a:latin typeface="Arial" charset="0"/>
                <a:ea typeface="MS PGothic" charset="0"/>
              </a:rPr>
              <a:t>Introducing a </a:t>
            </a:r>
            <a:r>
              <a:rPr lang="en-US" sz="2000" dirty="0">
                <a:solidFill>
                  <a:srgbClr val="FF0033"/>
                </a:solidFill>
                <a:latin typeface="Arial" charset="0"/>
                <a:ea typeface="MS PGothic" charset="0"/>
              </a:rPr>
              <a:t>cache</a:t>
            </a:r>
            <a:r>
              <a:rPr lang="en-US" sz="2000" dirty="0">
                <a:latin typeface="Arial" charset="0"/>
                <a:ea typeface="MS PGothic" charset="0"/>
              </a:rPr>
              <a:t> – a small amount of fast, expensive memory.</a:t>
            </a:r>
          </a:p>
          <a:p>
            <a:pPr lvl="1"/>
            <a:r>
              <a:rPr lang="en-US" sz="2000" dirty="0">
                <a:latin typeface="Arial" charset="0"/>
                <a:ea typeface="MS PGothic" charset="0"/>
              </a:rPr>
              <a:t>The cache goes between the processor and the slower, dynamic main memory.</a:t>
            </a:r>
          </a:p>
          <a:p>
            <a:pPr lvl="1"/>
            <a:r>
              <a:rPr lang="en-US" sz="2000" dirty="0">
                <a:latin typeface="Arial" charset="0"/>
                <a:ea typeface="MS PGothic" charset="0"/>
              </a:rPr>
              <a:t>It keeps a copy of the most frequently used data from the main memory.</a:t>
            </a:r>
          </a:p>
          <a:p>
            <a:pPr lvl="1"/>
            <a:endParaRPr lang="en-US" sz="2000" dirty="0">
              <a:latin typeface="Arial" charset="0"/>
              <a:ea typeface="MS PGothic" charset="0"/>
            </a:endParaRPr>
          </a:p>
          <a:p>
            <a:r>
              <a:rPr lang="en-US" sz="2000" dirty="0">
                <a:latin typeface="Arial" charset="0"/>
                <a:ea typeface="MS PGothic" charset="0"/>
              </a:rPr>
              <a:t>Memory access speed increases overall, because we</a:t>
            </a:r>
            <a:r>
              <a:rPr lang="ja-JP" altLang="en-US" sz="2000" dirty="0">
                <a:latin typeface="Arial" charset="0"/>
                <a:ea typeface="MS PGothic" charset="0"/>
              </a:rPr>
              <a:t>’</a:t>
            </a:r>
            <a:r>
              <a:rPr lang="en-US" altLang="ja-JP" sz="2000" dirty="0" err="1">
                <a:latin typeface="Arial" charset="0"/>
                <a:ea typeface="MS PGothic" charset="0"/>
              </a:rPr>
              <a:t>ve</a:t>
            </a:r>
            <a:r>
              <a:rPr lang="en-US" altLang="ja-JP" sz="2000" dirty="0">
                <a:latin typeface="Arial" charset="0"/>
                <a:ea typeface="MS PGothic" charset="0"/>
              </a:rPr>
              <a:t> made the common case faster.</a:t>
            </a:r>
          </a:p>
          <a:p>
            <a:pPr lvl="1"/>
            <a:r>
              <a:rPr lang="en-US" sz="2000" dirty="0">
                <a:latin typeface="Arial" charset="0"/>
                <a:ea typeface="MS PGothic" charset="0"/>
              </a:rPr>
              <a:t>Reads and writes to the most frequently used addresses will be serviced by the cache.</a:t>
            </a:r>
          </a:p>
          <a:p>
            <a:pPr lvl="1"/>
            <a:r>
              <a:rPr lang="en-US" sz="2000" dirty="0">
                <a:latin typeface="Arial" charset="0"/>
                <a:ea typeface="MS PGothic" charset="0"/>
              </a:rPr>
              <a:t>We only need to access the slower main memory for less frequently used data.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927850" y="1076325"/>
            <a:ext cx="1600200" cy="3503613"/>
            <a:chOff x="3024" y="1632"/>
            <a:chExt cx="1008" cy="2208"/>
          </a:xfrm>
        </p:grpSpPr>
        <p:grpSp>
          <p:nvGrpSpPr>
            <p:cNvPr id="8198" name="Group 5"/>
            <p:cNvGrpSpPr>
              <a:grpSpLocks/>
            </p:cNvGrpSpPr>
            <p:nvPr/>
          </p:nvGrpSpPr>
          <p:grpSpPr bwMode="auto">
            <a:xfrm>
              <a:off x="3024" y="3453"/>
              <a:ext cx="1008" cy="387"/>
              <a:chOff x="3552" y="2829"/>
              <a:chExt cx="1008" cy="387"/>
            </a:xfrm>
          </p:grpSpPr>
          <p:sp>
            <p:nvSpPr>
              <p:cNvPr id="699398" name="Text Box 6"/>
              <p:cNvSpPr txBox="1">
                <a:spLocks noChangeArrowheads="1"/>
              </p:cNvSpPr>
              <p:nvPr/>
            </p:nvSpPr>
            <p:spPr bwMode="auto">
              <a:xfrm>
                <a:off x="3619" y="2829"/>
                <a:ext cx="873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Lots of</a:t>
                </a:r>
              </a:p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dynamic RAM</a:t>
                </a:r>
              </a:p>
            </p:txBody>
          </p:sp>
          <p:sp>
            <p:nvSpPr>
              <p:cNvPr id="699399" name="Rectangle 7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8199" name="Group 8"/>
            <p:cNvGrpSpPr>
              <a:grpSpLocks/>
            </p:cNvGrpSpPr>
            <p:nvPr/>
          </p:nvGrpSpPr>
          <p:grpSpPr bwMode="auto">
            <a:xfrm>
              <a:off x="3024" y="2541"/>
              <a:ext cx="1008" cy="387"/>
              <a:chOff x="2400" y="2781"/>
              <a:chExt cx="1008" cy="387"/>
            </a:xfrm>
          </p:grpSpPr>
          <p:sp>
            <p:nvSpPr>
              <p:cNvPr id="699401" name="Text Box 9"/>
              <p:cNvSpPr txBox="1">
                <a:spLocks noChangeArrowheads="1"/>
              </p:cNvSpPr>
              <p:nvPr/>
            </p:nvSpPr>
            <p:spPr bwMode="auto">
              <a:xfrm>
                <a:off x="2469" y="2781"/>
                <a:ext cx="87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A little static</a:t>
                </a:r>
              </a:p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RAM (</a:t>
                </a:r>
                <a:r>
                  <a:rPr lang="en-US" sz="1600">
                    <a:solidFill>
                      <a:srgbClr val="FF0033"/>
                    </a:solidFill>
                    <a:latin typeface="Trebuchet MS" charset="0"/>
                    <a:ea typeface="ＭＳ Ｐゴシック" charset="0"/>
                    <a:cs typeface="+mn-cs"/>
                  </a:rPr>
                  <a:t>cache</a:t>
                </a: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)</a:t>
                </a:r>
              </a:p>
            </p:txBody>
          </p:sp>
          <p:sp>
            <p:nvSpPr>
              <p:cNvPr id="699402" name="Rectangle 1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008" cy="3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8200" name="Group 11"/>
            <p:cNvGrpSpPr>
              <a:grpSpLocks/>
            </p:cNvGrpSpPr>
            <p:nvPr/>
          </p:nvGrpSpPr>
          <p:grpSpPr bwMode="auto">
            <a:xfrm>
              <a:off x="3024" y="1632"/>
              <a:ext cx="1008" cy="384"/>
              <a:chOff x="1344" y="2640"/>
              <a:chExt cx="1008" cy="384"/>
            </a:xfrm>
          </p:grpSpPr>
          <p:sp>
            <p:nvSpPr>
              <p:cNvPr id="699404" name="Text Box 12"/>
              <p:cNvSpPr txBox="1">
                <a:spLocks noChangeArrowheads="1"/>
              </p:cNvSpPr>
              <p:nvPr/>
            </p:nvSpPr>
            <p:spPr bwMode="auto">
              <a:xfrm>
                <a:off x="1670" y="2727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CPU</a:t>
                </a:r>
              </a:p>
            </p:txBody>
          </p:sp>
          <p:sp>
            <p:nvSpPr>
              <p:cNvPr id="699405" name="Rectangle 13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699406" name="Line 14"/>
            <p:cNvSpPr>
              <a:spLocks noChangeShapeType="1"/>
            </p:cNvSpPr>
            <p:nvPr/>
          </p:nvSpPr>
          <p:spPr bwMode="auto">
            <a:xfrm>
              <a:off x="3552" y="2928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7" name="Line 15"/>
            <p:cNvSpPr>
              <a:spLocks noChangeShapeType="1"/>
            </p:cNvSpPr>
            <p:nvPr/>
          </p:nvSpPr>
          <p:spPr bwMode="auto">
            <a:xfrm>
              <a:off x="3552" y="2016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197" name="Object 16"/>
          <p:cNvGraphicFramePr>
            <a:graphicFrameLocks noChangeAspect="1"/>
          </p:cNvGraphicFramePr>
          <p:nvPr/>
        </p:nvGraphicFramePr>
        <p:xfrm>
          <a:off x="7204075" y="4706938"/>
          <a:ext cx="1298575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3" imgW="2286000" imgH="2146300" progId="MS_ClipArt_Gallery.2">
                  <p:embed/>
                </p:oleObj>
              </mc:Choice>
              <mc:Fallback>
                <p:oleObj name="Clip" r:id="rId3" imgW="2286000" imgH="2146300" progId="MS_ClipArt_Gallery.2">
                  <p:embed/>
                  <p:pic>
                    <p:nvPicPr>
                      <p:cNvPr id="819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4706938"/>
                        <a:ext cx="1298575" cy="150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BA7097-1F49-4992-AEC3-78D16C74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3FB849AD-18BD-4B7F-BD7E-CE3FFC51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principle of locality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9887807E-31AB-455E-9041-FDF60F650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/>
              <a:t>One’s recent past is a very good predictor of his/her near future.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>
                <a:solidFill>
                  <a:srgbClr val="0000FF"/>
                </a:solidFill>
              </a:rPr>
              <a:t>Temporal Locality</a:t>
            </a:r>
            <a:r>
              <a:rPr lang="en-US" altLang="en-US" sz="2400" dirty="0"/>
              <a:t>:  If you just did something, it is very likely that you will do the same thing again soon</a:t>
            </a:r>
          </a:p>
          <a:p>
            <a:pPr lvl="1"/>
            <a:r>
              <a:rPr lang="en-US" altLang="en-US" sz="2000" dirty="0"/>
              <a:t>since you are here today, there is a good chance you will be here again and again regularly	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rgbClr val="0000FF"/>
                </a:solidFill>
              </a:rPr>
              <a:t>Spatial Locality</a:t>
            </a:r>
            <a:r>
              <a:rPr lang="en-US" altLang="en-US" sz="2400" dirty="0"/>
              <a:t>:  If you did something, it is very likely you will do something similar/related (in space)</a:t>
            </a:r>
          </a:p>
          <a:p>
            <a:pPr lvl="1"/>
            <a:r>
              <a:rPr lang="en-US" altLang="en-US" sz="2000" dirty="0"/>
              <a:t>every time I find you in this room, you are probably sitting close to the same people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210954-3095-42ED-8255-378A0F4E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Memory locality</a:t>
            </a:r>
          </a:p>
        </p:txBody>
      </p:sp>
      <p:sp>
        <p:nvSpPr>
          <p:cNvPr id="700419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0"/>
            </a:avLst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Why does the hierarchy work?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Because most programs exhibit </a:t>
            </a:r>
            <a:r>
              <a:rPr lang="en-US" i="1" dirty="0">
                <a:solidFill>
                  <a:schemeClr val="folHlink"/>
                </a:solidFill>
                <a:ea typeface="+mn-ea"/>
                <a:cs typeface="+mn-cs"/>
              </a:rPr>
              <a:t>locality</a:t>
            </a:r>
            <a:r>
              <a:rPr lang="en-US" dirty="0">
                <a:ea typeface="+mn-ea"/>
                <a:cs typeface="+mn-cs"/>
              </a:rPr>
              <a:t>, which the cache can take advantage of.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The principle of </a:t>
            </a:r>
            <a:r>
              <a:rPr lang="en-US" dirty="0">
                <a:solidFill>
                  <a:srgbClr val="FF0033"/>
                </a:solidFill>
                <a:ea typeface="+mn-ea"/>
              </a:rPr>
              <a:t>temporal locality</a:t>
            </a:r>
            <a:r>
              <a:rPr lang="en-US" dirty="0">
                <a:ea typeface="+mn-ea"/>
              </a:rPr>
              <a:t> says that if a program accesses one memory address, there is a good chance that it will access the same address again.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The principle of </a:t>
            </a:r>
            <a:r>
              <a:rPr lang="en-US" dirty="0">
                <a:solidFill>
                  <a:srgbClr val="FF0033"/>
                </a:solidFill>
                <a:ea typeface="+mn-ea"/>
              </a:rPr>
              <a:t>spatial locality</a:t>
            </a:r>
            <a:r>
              <a:rPr lang="en-US" dirty="0">
                <a:ea typeface="+mn-ea"/>
              </a:rPr>
              <a:t> says that if a program accesses one memory address, there is a good chance that it will also access other nearby addresses.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3EC0CD-55DF-4D4F-9B87-D275C080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33349"/>
            <a:ext cx="8667750" cy="807427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  <a:cs typeface="+mj-cs"/>
              </a:rPr>
              <a:t>How caches take advantage of locality</a:t>
            </a:r>
          </a:p>
        </p:txBody>
      </p:sp>
      <p:sp>
        <p:nvSpPr>
          <p:cNvPr id="705539" name="AutoShap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6286500" cy="5029200"/>
          </a:xfrm>
        </p:spPr>
        <p:txBody>
          <a:bodyPr>
            <a:normAutofit lnSpcReduction="10000"/>
          </a:bodyPr>
          <a:lstStyle/>
          <a:p>
            <a:r>
              <a:rPr lang="en-US" sz="2000" b="0" dirty="0">
                <a:latin typeface="Arial" charset="0"/>
                <a:ea typeface="MS PGothic" charset="0"/>
              </a:rPr>
              <a:t>First time the processor reads from an address in main memory, a copy of that data is also stored in the cache.</a:t>
            </a:r>
          </a:p>
          <a:p>
            <a:pPr lvl="1"/>
            <a:r>
              <a:rPr lang="en-US" sz="1800" dirty="0">
                <a:latin typeface="Arial" charset="0"/>
                <a:ea typeface="MS PGothic" charset="0"/>
              </a:rPr>
              <a:t>The next time that same address is read, we can use the copy of the data in the cache </a:t>
            </a:r>
            <a:r>
              <a:rPr lang="en-US" sz="1800" i="1" dirty="0">
                <a:latin typeface="Arial" charset="0"/>
                <a:ea typeface="MS PGothic" charset="0"/>
              </a:rPr>
              <a:t>instead</a:t>
            </a:r>
            <a:r>
              <a:rPr lang="en-US" sz="1800" dirty="0">
                <a:latin typeface="Arial" charset="0"/>
                <a:ea typeface="MS PGothic" charset="0"/>
              </a:rPr>
              <a:t> of accessing the slower dynamic memory.</a:t>
            </a: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r>
              <a:rPr lang="en-US" sz="1800" dirty="0">
                <a:latin typeface="Arial" charset="0"/>
                <a:ea typeface="MS PGothic" charset="0"/>
              </a:rPr>
              <a:t>So the first read is a little slower than before since it goes through both main memory and the cache, but subsequent reads are much faster.</a:t>
            </a: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r>
              <a:rPr lang="en-US" sz="2000" b="0" dirty="0">
                <a:latin typeface="Arial" charset="0"/>
                <a:ea typeface="MS PGothic" charset="0"/>
              </a:rPr>
              <a:t>This takes advantage of 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temporal</a:t>
            </a:r>
            <a:r>
              <a:rPr lang="en-US" sz="2000" b="0" dirty="0">
                <a:latin typeface="Arial" charset="0"/>
                <a:ea typeface="MS PGothic" charset="0"/>
              </a:rPr>
              <a:t> locality—commonly accessed data is stored in the faster cache memory.</a:t>
            </a: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r>
              <a:rPr lang="en-US" sz="2000" b="0" dirty="0">
                <a:latin typeface="Arial" charset="0"/>
                <a:ea typeface="MS PGothic" charset="0"/>
              </a:rPr>
              <a:t>By storing a block (multiple words) we also take advantage of 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spatial</a:t>
            </a:r>
            <a:r>
              <a:rPr lang="en-US" sz="2000" b="0" dirty="0">
                <a:latin typeface="Arial" charset="0"/>
                <a:ea typeface="MS PGothic" charset="0"/>
              </a:rPr>
              <a:t> locality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875463" y="1708150"/>
            <a:ext cx="1600200" cy="3505200"/>
            <a:chOff x="3024" y="1632"/>
            <a:chExt cx="1008" cy="2208"/>
          </a:xfrm>
        </p:grpSpPr>
        <p:grpSp>
          <p:nvGrpSpPr>
            <p:cNvPr id="14342" name="Group 5"/>
            <p:cNvGrpSpPr>
              <a:grpSpLocks/>
            </p:cNvGrpSpPr>
            <p:nvPr/>
          </p:nvGrpSpPr>
          <p:grpSpPr bwMode="auto">
            <a:xfrm>
              <a:off x="3024" y="3453"/>
              <a:ext cx="1008" cy="387"/>
              <a:chOff x="3552" y="2829"/>
              <a:chExt cx="1008" cy="387"/>
            </a:xfrm>
          </p:grpSpPr>
          <p:sp>
            <p:nvSpPr>
              <p:cNvPr id="705542" name="Text Box 6"/>
              <p:cNvSpPr txBox="1">
                <a:spLocks noChangeArrowheads="1"/>
              </p:cNvSpPr>
              <p:nvPr/>
            </p:nvSpPr>
            <p:spPr bwMode="auto">
              <a:xfrm>
                <a:off x="3619" y="2829"/>
                <a:ext cx="873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Lots of</a:t>
                </a:r>
              </a:p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dynamic RAM</a:t>
                </a:r>
              </a:p>
            </p:txBody>
          </p:sp>
          <p:sp>
            <p:nvSpPr>
              <p:cNvPr id="705543" name="Rectangle 7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4343" name="Group 8"/>
            <p:cNvGrpSpPr>
              <a:grpSpLocks/>
            </p:cNvGrpSpPr>
            <p:nvPr/>
          </p:nvGrpSpPr>
          <p:grpSpPr bwMode="auto">
            <a:xfrm>
              <a:off x="3024" y="2541"/>
              <a:ext cx="1008" cy="387"/>
              <a:chOff x="2400" y="2781"/>
              <a:chExt cx="1008" cy="387"/>
            </a:xfrm>
          </p:grpSpPr>
          <p:sp>
            <p:nvSpPr>
              <p:cNvPr id="705545" name="Text Box 9"/>
              <p:cNvSpPr txBox="1">
                <a:spLocks noChangeArrowheads="1"/>
              </p:cNvSpPr>
              <p:nvPr/>
            </p:nvSpPr>
            <p:spPr bwMode="auto">
              <a:xfrm>
                <a:off x="2469" y="2781"/>
                <a:ext cx="87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A little static</a:t>
                </a:r>
              </a:p>
              <a:p>
                <a:pPr algn="ctr"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RAM (</a:t>
                </a:r>
                <a:r>
                  <a:rPr lang="en-US" sz="1600">
                    <a:solidFill>
                      <a:srgbClr val="FF0033"/>
                    </a:solidFill>
                    <a:latin typeface="Trebuchet MS" charset="0"/>
                    <a:ea typeface="ＭＳ Ｐゴシック" charset="0"/>
                    <a:cs typeface="+mn-cs"/>
                  </a:rPr>
                  <a:t>cache</a:t>
                </a: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)</a:t>
                </a:r>
              </a:p>
            </p:txBody>
          </p:sp>
          <p:sp>
            <p:nvSpPr>
              <p:cNvPr id="705546" name="Rectangle 10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4344" name="Group 11"/>
            <p:cNvGrpSpPr>
              <a:grpSpLocks/>
            </p:cNvGrpSpPr>
            <p:nvPr/>
          </p:nvGrpSpPr>
          <p:grpSpPr bwMode="auto">
            <a:xfrm>
              <a:off x="3024" y="1632"/>
              <a:ext cx="1008" cy="384"/>
              <a:chOff x="1344" y="2640"/>
              <a:chExt cx="1008" cy="384"/>
            </a:xfrm>
          </p:grpSpPr>
          <p:sp>
            <p:nvSpPr>
              <p:cNvPr id="705548" name="Text Box 12"/>
              <p:cNvSpPr txBox="1">
                <a:spLocks noChangeArrowheads="1"/>
              </p:cNvSpPr>
              <p:nvPr/>
            </p:nvSpPr>
            <p:spPr bwMode="auto">
              <a:xfrm>
                <a:off x="1670" y="2727"/>
                <a:ext cx="34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1429" tIns="45714" rIns="91429" bIns="45714"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Trebuchet MS" charset="0"/>
                    <a:ea typeface="ＭＳ Ｐゴシック" charset="0"/>
                    <a:cs typeface="+mn-cs"/>
                  </a:rPr>
                  <a:t>CPU</a:t>
                </a:r>
              </a:p>
            </p:txBody>
          </p:sp>
          <p:sp>
            <p:nvSpPr>
              <p:cNvPr id="705549" name="Rectangle 13"/>
              <p:cNvSpPr>
                <a:spLocks noChangeArrowheads="1"/>
              </p:cNvSpPr>
              <p:nvPr/>
            </p:nvSpPr>
            <p:spPr bwMode="auto">
              <a:xfrm>
                <a:off x="1344" y="2640"/>
                <a:ext cx="1008" cy="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705550" name="Line 14"/>
            <p:cNvSpPr>
              <a:spLocks noChangeShapeType="1"/>
            </p:cNvSpPr>
            <p:nvPr/>
          </p:nvSpPr>
          <p:spPr bwMode="auto">
            <a:xfrm>
              <a:off x="3552" y="2928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51" name="Line 15"/>
            <p:cNvSpPr>
              <a:spLocks noChangeShapeType="1"/>
            </p:cNvSpPr>
            <p:nvPr/>
          </p:nvSpPr>
          <p:spPr bwMode="auto">
            <a:xfrm>
              <a:off x="3552" y="2016"/>
              <a:ext cx="0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1" name="Freeform 1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697788" y="3427413"/>
            <a:ext cx="3175" cy="17462"/>
          </a:xfrm>
          <a:custGeom>
            <a:avLst/>
            <a:gdLst>
              <a:gd name="T0" fmla="*/ 833005 w 11"/>
              <a:gd name="T1" fmla="*/ 1378630974 h 46"/>
              <a:gd name="T2" fmla="*/ 0 w 11"/>
              <a:gd name="T3" fmla="*/ 1372146498 h 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" h="46" extrusionOk="0">
                <a:moveTo>
                  <a:pt x="10" y="45"/>
                </a:moveTo>
                <a:cubicBezTo>
                  <a:pt x="5" y="30"/>
                  <a:pt x="3" y="16"/>
                  <a:pt x="0" y="0"/>
                </a:cubicBez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08C7E7-6D7B-4B7A-BF24-1B8D3D09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ea typeface="+mj-ea"/>
                <a:cs typeface="+mj-cs"/>
              </a:rPr>
              <a:t>Temporal locality in </a:t>
            </a:r>
            <a:r>
              <a:rPr lang="en-US" sz="3600" i="1" dirty="0">
                <a:ea typeface="+mj-ea"/>
                <a:cs typeface="+mj-cs"/>
              </a:rPr>
              <a:t>instructions</a:t>
            </a:r>
          </a:p>
        </p:txBody>
      </p:sp>
      <p:sp>
        <p:nvSpPr>
          <p:cNvPr id="701442" name="AutoShape 2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0"/>
            </a:avLst>
          </a:prstGeom>
        </p:spPr>
        <p:txBody>
          <a:bodyPr/>
          <a:lstStyle/>
          <a:p>
            <a:pPr>
              <a:defRPr/>
            </a:pPr>
            <a:r>
              <a:rPr lang="en-US" sz="2000" b="0" dirty="0">
                <a:solidFill>
                  <a:srgbClr val="FF3300"/>
                </a:solidFill>
                <a:ea typeface="+mn-ea"/>
                <a:cs typeface="+mn-cs"/>
              </a:rPr>
              <a:t>Loops</a:t>
            </a:r>
            <a:r>
              <a:rPr lang="en-US" sz="2000" b="0" dirty="0">
                <a:ea typeface="+mn-ea"/>
                <a:cs typeface="+mn-cs"/>
              </a:rPr>
              <a:t> are excellent examples of temporal locality in programs.</a:t>
            </a:r>
          </a:p>
          <a:p>
            <a:pPr lvl="1">
              <a:defRPr/>
            </a:pPr>
            <a:r>
              <a:rPr lang="en-US" sz="1800" dirty="0">
                <a:ea typeface="+mn-ea"/>
              </a:rPr>
              <a:t>The loop body will be executed many times.</a:t>
            </a:r>
          </a:p>
          <a:p>
            <a:pPr lvl="1">
              <a:defRPr/>
            </a:pPr>
            <a:r>
              <a:rPr lang="en-US" sz="1800" dirty="0">
                <a:ea typeface="+mn-ea"/>
              </a:rPr>
              <a:t>The computer will need to access those same few locations of the instruction memory repeatedly.</a:t>
            </a:r>
          </a:p>
          <a:p>
            <a:pPr>
              <a:defRPr/>
            </a:pPr>
            <a:r>
              <a:rPr lang="en-US" sz="2000" b="0" dirty="0">
                <a:ea typeface="+mn-ea"/>
                <a:cs typeface="+mn-cs"/>
              </a:rPr>
              <a:t>For example: </a:t>
            </a: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>
                <a:ea typeface="+mn-ea"/>
              </a:rPr>
              <a:t>Each instruction will be fetched over and over again, once on every loop iteration.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24113" y="3041650"/>
            <a:ext cx="4116387" cy="1550988"/>
            <a:chOff x="1527" y="2287"/>
            <a:chExt cx="2593" cy="977"/>
          </a:xfrm>
        </p:grpSpPr>
        <p:sp>
          <p:nvSpPr>
            <p:cNvPr id="701445" name="Rectangle 5"/>
            <p:cNvSpPr>
              <a:spLocks noChangeArrowheads="1"/>
            </p:cNvSpPr>
            <p:nvPr/>
          </p:nvSpPr>
          <p:spPr bwMode="auto">
            <a:xfrm>
              <a:off x="1527" y="2287"/>
              <a:ext cx="2593" cy="97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01446" name="Text Box 6"/>
            <p:cNvSpPr txBox="1">
              <a:spLocks noChangeArrowheads="1"/>
            </p:cNvSpPr>
            <p:nvPr/>
          </p:nvSpPr>
          <p:spPr bwMode="auto">
            <a:xfrm>
              <a:off x="1767" y="2374"/>
              <a:ext cx="1831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795338" algn="l"/>
                  <a:tab pos="14922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Loop:	lw	$t0, 0($s1)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	add	$t0, $t0, $s2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	sw	$t0, 0($s1)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	addi	$s1, $s1, -4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	bne	$s1, $0, Loop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DFC8D8-87F4-4C21-BF28-BE407EDC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08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Temporal locality in </a:t>
            </a:r>
            <a:r>
              <a:rPr lang="en-US" i="1">
                <a:ea typeface="+mj-ea"/>
                <a:cs typeface="+mj-cs"/>
              </a:rPr>
              <a:t>data</a:t>
            </a:r>
          </a:p>
        </p:txBody>
      </p:sp>
      <p:sp>
        <p:nvSpPr>
          <p:cNvPr id="702466" name="AutoShape 2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0"/>
            </a:avLst>
          </a:prstGeom>
        </p:spPr>
        <p:txBody>
          <a:bodyPr/>
          <a:lstStyle/>
          <a:p>
            <a:pPr>
              <a:defRPr/>
            </a:pPr>
            <a:r>
              <a:rPr lang="en-US" sz="2400" b="0" dirty="0">
                <a:ea typeface="+mn-ea"/>
                <a:cs typeface="+mn-cs"/>
              </a:rPr>
              <a:t>Programs often access the same </a:t>
            </a:r>
            <a:r>
              <a:rPr lang="en-US" sz="2400" b="0" dirty="0">
                <a:solidFill>
                  <a:srgbClr val="FF3300"/>
                </a:solidFill>
                <a:ea typeface="+mn-ea"/>
                <a:cs typeface="+mn-cs"/>
              </a:rPr>
              <a:t>variables</a:t>
            </a:r>
            <a:r>
              <a:rPr lang="en-US" sz="2400" b="0" dirty="0">
                <a:ea typeface="+mn-ea"/>
                <a:cs typeface="+mn-cs"/>
              </a:rPr>
              <a:t> over and over, especially within loops. Below, </a:t>
            </a:r>
            <a:r>
              <a:rPr lang="en-US" sz="2400" b="0" dirty="0">
                <a:solidFill>
                  <a:srgbClr val="FF33CC"/>
                </a:solidFill>
                <a:ea typeface="+mn-ea"/>
                <a:cs typeface="+mn-cs"/>
              </a:rPr>
              <a:t>sum</a:t>
            </a:r>
            <a:r>
              <a:rPr lang="en-US" sz="2400" b="0" dirty="0">
                <a:ea typeface="+mn-ea"/>
                <a:cs typeface="+mn-cs"/>
              </a:rPr>
              <a:t> and </a:t>
            </a:r>
            <a:r>
              <a:rPr lang="en-US" sz="2400" b="0" dirty="0" err="1">
                <a:solidFill>
                  <a:srgbClr val="FF33CC"/>
                </a:solidFill>
                <a:ea typeface="+mn-ea"/>
                <a:cs typeface="+mn-cs"/>
              </a:rPr>
              <a:t>i</a:t>
            </a:r>
            <a:r>
              <a:rPr lang="en-US" sz="2400" b="0" dirty="0">
                <a:ea typeface="+mn-ea"/>
                <a:cs typeface="+mn-cs"/>
              </a:rPr>
              <a:t> are repeatedly read and written.</a:t>
            </a:r>
          </a:p>
          <a:p>
            <a:pPr>
              <a:defRPr/>
            </a:pPr>
            <a:endParaRPr lang="en-US" sz="2400" b="0" dirty="0">
              <a:ea typeface="+mn-ea"/>
              <a:cs typeface="+mn-cs"/>
            </a:endParaRPr>
          </a:p>
          <a:p>
            <a:pPr>
              <a:defRPr/>
            </a:pPr>
            <a:endParaRPr lang="en-US" sz="2400" b="0" dirty="0">
              <a:ea typeface="+mn-ea"/>
              <a:cs typeface="+mn-cs"/>
            </a:endParaRPr>
          </a:p>
          <a:p>
            <a:pPr lvl="1">
              <a:defRPr/>
            </a:pPr>
            <a:endParaRPr lang="en-US" sz="2000" dirty="0">
              <a:ea typeface="+mn-ea"/>
            </a:endParaRPr>
          </a:p>
          <a:p>
            <a:pPr>
              <a:defRPr/>
            </a:pPr>
            <a:endParaRPr lang="en-US" sz="2400" b="0" dirty="0">
              <a:ea typeface="+mn-ea"/>
              <a:cs typeface="+mn-cs"/>
            </a:endParaRPr>
          </a:p>
          <a:p>
            <a:pPr>
              <a:defRPr/>
            </a:pPr>
            <a:endParaRPr lang="en-US" sz="2400" b="0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b="0" dirty="0">
                <a:ea typeface="+mn-ea"/>
                <a:cs typeface="+mn-cs"/>
              </a:rPr>
              <a:t>Commonly-accessed variables can sometimes be kept in </a:t>
            </a:r>
            <a:r>
              <a:rPr lang="en-US" sz="2400" b="0" dirty="0">
                <a:solidFill>
                  <a:srgbClr val="FF3300"/>
                </a:solidFill>
                <a:ea typeface="+mn-ea"/>
                <a:cs typeface="+mn-cs"/>
              </a:rPr>
              <a:t>registers</a:t>
            </a:r>
            <a:r>
              <a:rPr lang="en-US" sz="2400" b="0" dirty="0">
                <a:ea typeface="+mn-ea"/>
                <a:cs typeface="+mn-cs"/>
              </a:rPr>
              <a:t>, but this is not always possible.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There are a limited number of registers.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There are situations where the data must be kept in memory, as is the case with shared or dynamically-allocated memory.</a:t>
            </a:r>
          </a:p>
        </p:txBody>
      </p:sp>
      <p:sp>
        <p:nvSpPr>
          <p:cNvPr id="702467" name="Rectangle 3"/>
          <p:cNvSpPr>
            <a:spLocks noChangeArrowheads="1"/>
          </p:cNvSpPr>
          <p:nvPr/>
        </p:nvSpPr>
        <p:spPr bwMode="auto">
          <a:xfrm>
            <a:off x="2674938" y="2768600"/>
            <a:ext cx="3732212" cy="9906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2978150" y="2830512"/>
            <a:ext cx="2228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3333FF"/>
                </a:solidFill>
                <a:latin typeface="Lucida Console" charset="0"/>
                <a:cs typeface="+mn-cs"/>
              </a:rPr>
              <a:t>sum</a:t>
            </a:r>
            <a:r>
              <a:rPr lang="en-US" sz="1600" dirty="0">
                <a:latin typeface="Lucida Console" charset="0"/>
                <a:cs typeface="+mn-cs"/>
              </a:rPr>
              <a:t> = 0;</a:t>
            </a:r>
          </a:p>
          <a:p>
            <a:pPr>
              <a:defRPr/>
            </a:pPr>
            <a:r>
              <a:rPr lang="en-US" sz="1600" dirty="0">
                <a:latin typeface="Lucida Console" charset="0"/>
                <a:cs typeface="+mn-cs"/>
              </a:rPr>
              <a:t>for (</a:t>
            </a:r>
            <a:r>
              <a:rPr lang="en-US" sz="1600" dirty="0" err="1">
                <a:solidFill>
                  <a:srgbClr val="FF33CC"/>
                </a:solidFill>
                <a:latin typeface="Lucida Console" charset="0"/>
                <a:cs typeface="+mn-cs"/>
              </a:rPr>
              <a:t>i</a:t>
            </a:r>
            <a:r>
              <a:rPr lang="en-US" sz="1600" dirty="0">
                <a:latin typeface="Lucida Console" charset="0"/>
                <a:cs typeface="+mn-cs"/>
              </a:rPr>
              <a:t> = 0; </a:t>
            </a:r>
            <a:r>
              <a:rPr lang="en-US" sz="1600" dirty="0" err="1">
                <a:solidFill>
                  <a:srgbClr val="FF33CC"/>
                </a:solidFill>
                <a:latin typeface="Lucida Console" charset="0"/>
                <a:cs typeface="+mn-cs"/>
              </a:rPr>
              <a:t>i</a:t>
            </a:r>
            <a:r>
              <a:rPr lang="en-US" sz="1600" dirty="0">
                <a:latin typeface="Lucida Console" charset="0"/>
                <a:cs typeface="+mn-cs"/>
              </a:rPr>
              <a:t> &lt; MAX; </a:t>
            </a:r>
            <a:r>
              <a:rPr lang="en-US" sz="1600" dirty="0" err="1">
                <a:solidFill>
                  <a:srgbClr val="FF33CC"/>
                </a:solidFill>
                <a:latin typeface="Lucida Console" charset="0"/>
                <a:cs typeface="+mn-cs"/>
              </a:rPr>
              <a:t>i</a:t>
            </a:r>
            <a:r>
              <a:rPr lang="en-US" sz="1600" dirty="0">
                <a:latin typeface="Lucida Console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1600" dirty="0">
                <a:latin typeface="Lucida Console" charset="0"/>
                <a:cs typeface="+mn-cs"/>
              </a:rPr>
              <a:t>	</a:t>
            </a:r>
            <a:r>
              <a:rPr lang="en-US" sz="1600" dirty="0">
                <a:solidFill>
                  <a:srgbClr val="3333FF"/>
                </a:solidFill>
                <a:latin typeface="Lucida Console" charset="0"/>
                <a:cs typeface="+mn-cs"/>
              </a:rPr>
              <a:t>sum</a:t>
            </a:r>
            <a:r>
              <a:rPr lang="en-US" sz="1600" dirty="0">
                <a:latin typeface="Lucida Console" charset="0"/>
                <a:cs typeface="+mn-cs"/>
              </a:rPr>
              <a:t> = </a:t>
            </a:r>
            <a:r>
              <a:rPr lang="en-US" sz="1600" dirty="0">
                <a:solidFill>
                  <a:srgbClr val="3333FF"/>
                </a:solidFill>
                <a:latin typeface="Lucida Console" charset="0"/>
                <a:cs typeface="+mn-cs"/>
              </a:rPr>
              <a:t>sum</a:t>
            </a:r>
            <a:r>
              <a:rPr lang="en-US" sz="1600" dirty="0">
                <a:latin typeface="Lucida Console" charset="0"/>
                <a:cs typeface="+mn-cs"/>
              </a:rPr>
              <a:t> + f(</a:t>
            </a:r>
            <a:r>
              <a:rPr lang="en-US" sz="1600" dirty="0" err="1">
                <a:solidFill>
                  <a:srgbClr val="FF33CC"/>
                </a:solidFill>
                <a:latin typeface="Lucida Console" charset="0"/>
                <a:cs typeface="+mn-cs"/>
              </a:rPr>
              <a:t>i</a:t>
            </a:r>
            <a:r>
              <a:rPr lang="en-US" sz="1600" dirty="0">
                <a:latin typeface="Lucida Console" charset="0"/>
                <a:cs typeface="+mn-cs"/>
              </a:rPr>
              <a:t>);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A5E5EB-E8CF-4520-8815-1CA27373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52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Spatial locality in </a:t>
            </a:r>
            <a:r>
              <a:rPr lang="en-US" i="1">
                <a:ea typeface="+mj-ea"/>
                <a:cs typeface="+mj-cs"/>
              </a:rPr>
              <a:t>instructions</a:t>
            </a:r>
          </a:p>
        </p:txBody>
      </p:sp>
      <p:sp>
        <p:nvSpPr>
          <p:cNvPr id="703490" name="AutoShape 2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 sz="2000" b="0" dirty="0">
              <a:latin typeface="Arial" charset="0"/>
              <a:ea typeface="MS PGothic" charset="0"/>
            </a:endParaRP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endParaRPr lang="en-US" sz="2000" b="0" dirty="0">
              <a:latin typeface="Arial" charset="0"/>
              <a:ea typeface="MS PGothic" charset="0"/>
            </a:endParaRPr>
          </a:p>
          <a:p>
            <a:r>
              <a:rPr lang="en-US" sz="2000" b="0" dirty="0">
                <a:latin typeface="Arial" charset="0"/>
                <a:ea typeface="MS PGothic" charset="0"/>
              </a:rPr>
              <a:t>Nearly every program exhibits spatial locality, because instructions are usually executed </a:t>
            </a:r>
            <a:r>
              <a:rPr lang="en-US" sz="2000" b="0" dirty="0">
                <a:solidFill>
                  <a:srgbClr val="FF3300"/>
                </a:solidFill>
                <a:latin typeface="Arial" charset="0"/>
                <a:ea typeface="MS PGothic" charset="0"/>
              </a:rPr>
              <a:t>in sequence </a:t>
            </a:r>
            <a:r>
              <a:rPr lang="en-US" sz="2000" b="0" dirty="0">
                <a:latin typeface="Arial" charset="0"/>
                <a:ea typeface="MS PGothic" charset="0"/>
              </a:rPr>
              <a:t>— if we execute an instruction at memory location </a:t>
            </a:r>
            <a:r>
              <a:rPr lang="en-US" sz="2000" b="0" i="1" dirty="0" err="1">
                <a:latin typeface="Arial" charset="0"/>
                <a:ea typeface="MS PGothic" charset="0"/>
              </a:rPr>
              <a:t>i</a:t>
            </a:r>
            <a:r>
              <a:rPr lang="en-US" sz="2000" b="0" dirty="0">
                <a:latin typeface="Arial" charset="0"/>
                <a:ea typeface="MS PGothic" charset="0"/>
              </a:rPr>
              <a:t>, then we will probably also execute the next instruction, at memory location </a:t>
            </a:r>
            <a:r>
              <a:rPr lang="en-US" sz="2000" b="0" i="1" dirty="0">
                <a:latin typeface="Arial" charset="0"/>
                <a:ea typeface="MS PGothic" charset="0"/>
              </a:rPr>
              <a:t>i+1</a:t>
            </a:r>
            <a:r>
              <a:rPr lang="en-US" sz="2000" b="0" dirty="0">
                <a:latin typeface="Arial" charset="0"/>
                <a:ea typeface="MS PGothic" charset="0"/>
              </a:rPr>
              <a:t>.</a:t>
            </a:r>
          </a:p>
          <a:p>
            <a:r>
              <a:rPr lang="en-US" sz="2000" b="0" dirty="0">
                <a:latin typeface="Arial" charset="0"/>
                <a:ea typeface="MS PGothic" charset="0"/>
              </a:rPr>
              <a:t>Code fragments such as loops exhibit </a:t>
            </a:r>
            <a:r>
              <a:rPr lang="en-US" sz="2000" b="0" i="1" dirty="0">
                <a:latin typeface="Arial" charset="0"/>
                <a:ea typeface="MS PGothic" charset="0"/>
              </a:rPr>
              <a:t>both </a:t>
            </a:r>
            <a:r>
              <a:rPr lang="en-US" sz="2000" b="0" dirty="0">
                <a:latin typeface="Arial" charset="0"/>
                <a:ea typeface="MS PGothic" charset="0"/>
              </a:rPr>
              <a:t>temporal and spatial locality.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2819400" y="1239838"/>
            <a:ext cx="3429000" cy="1524000"/>
            <a:chOff x="1776" y="781"/>
            <a:chExt cx="2160" cy="960"/>
          </a:xfrm>
        </p:grpSpPr>
        <p:sp>
          <p:nvSpPr>
            <p:cNvPr id="703493" name="Rectangle 5"/>
            <p:cNvSpPr>
              <a:spLocks noChangeArrowheads="1"/>
            </p:cNvSpPr>
            <p:nvPr/>
          </p:nvSpPr>
          <p:spPr bwMode="auto">
            <a:xfrm>
              <a:off x="1776" y="781"/>
              <a:ext cx="2160" cy="96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03494" name="Text Box 6"/>
            <p:cNvSpPr txBox="1">
              <a:spLocks noChangeArrowheads="1"/>
            </p:cNvSpPr>
            <p:nvPr/>
          </p:nvSpPr>
          <p:spPr bwMode="auto">
            <a:xfrm>
              <a:off x="2138" y="852"/>
              <a:ext cx="1193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68325" algn="l"/>
                  <a:tab pos="3770313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sub	$sp, $sp, 16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sw	$ra, 0($sp)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sw	$s0, 4($sp)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sw	$a0, 8($sp)</a:t>
              </a:r>
            </a:p>
            <a:p>
              <a:pPr>
                <a:defRPr/>
              </a:pPr>
              <a:r>
                <a:rPr lang="en-US" sz="1600">
                  <a:latin typeface="Lucida Console" charset="0"/>
                  <a:cs typeface="+mn-cs"/>
                </a:rPr>
                <a:t>sw	$a1, 12($sp)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DC704B-018C-4A04-A1A9-1600EF50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32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Spatial locality in </a:t>
            </a:r>
            <a:r>
              <a:rPr lang="en-US" i="1">
                <a:ea typeface="+mj-ea"/>
                <a:cs typeface="+mj-cs"/>
              </a:rPr>
              <a:t>data</a:t>
            </a:r>
          </a:p>
        </p:txBody>
      </p:sp>
      <p:sp>
        <p:nvSpPr>
          <p:cNvPr id="704514" name="AutoShape 2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3822700" cy="5029200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Programs often access data that is stored contiguously.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Arrays, like </a:t>
            </a:r>
            <a:r>
              <a:rPr lang="en-US" sz="2000" dirty="0">
                <a:solidFill>
                  <a:srgbClr val="3333FF"/>
                </a:solidFill>
                <a:ea typeface="+mn-ea"/>
              </a:rPr>
              <a:t>a</a:t>
            </a:r>
            <a:r>
              <a:rPr lang="en-US" sz="2000" dirty="0">
                <a:ea typeface="+mn-ea"/>
              </a:rPr>
              <a:t> in the code on the top, are stored in memory contiguously.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The individual fields of a record or object like </a:t>
            </a:r>
            <a:r>
              <a:rPr lang="en-US" sz="2000" dirty="0">
                <a:solidFill>
                  <a:srgbClr val="FF33CC"/>
                </a:solidFill>
                <a:ea typeface="+mn-ea"/>
              </a:rPr>
              <a:t>employee</a:t>
            </a:r>
            <a:r>
              <a:rPr lang="en-US" sz="2000" dirty="0">
                <a:ea typeface="+mn-ea"/>
              </a:rPr>
              <a:t> are also kept contiguously in memory.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704515" name="Rectangle 3"/>
          <p:cNvSpPr>
            <a:spLocks noChangeArrowheads="1"/>
          </p:cNvSpPr>
          <p:nvPr/>
        </p:nvSpPr>
        <p:spPr bwMode="auto">
          <a:xfrm>
            <a:off x="4364038" y="1143000"/>
            <a:ext cx="4295775" cy="941388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4357688" y="2622550"/>
            <a:ext cx="4302125" cy="1065213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04518" name="Text Box 6"/>
          <p:cNvSpPr txBox="1">
            <a:spLocks noChangeArrowheads="1"/>
          </p:cNvSpPr>
          <p:nvPr/>
        </p:nvSpPr>
        <p:spPr bwMode="auto">
          <a:xfrm>
            <a:off x="4433888" y="2755900"/>
            <a:ext cx="3509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solidFill>
                  <a:srgbClr val="FF33CC"/>
                </a:solidFill>
                <a:latin typeface="Lucida Console" charset="0"/>
              </a:rPr>
              <a:t>employee</a:t>
            </a:r>
            <a:r>
              <a:rPr lang="en-US" sz="1600">
                <a:latin typeface="Lucida Console" charset="0"/>
              </a:rPr>
              <a:t>.name =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altLang="ja-JP" sz="1600">
                <a:latin typeface="Lucida Console" charset="0"/>
              </a:rPr>
              <a:t>Homer Simpson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altLang="ja-JP" sz="1600">
                <a:latin typeface="Lucida Console" charset="0"/>
              </a:rPr>
              <a:t>;</a:t>
            </a:r>
          </a:p>
          <a:p>
            <a:r>
              <a:rPr lang="en-US" sz="1600">
                <a:solidFill>
                  <a:srgbClr val="FF33CC"/>
                </a:solidFill>
                <a:latin typeface="Lucida Console" charset="0"/>
              </a:rPr>
              <a:t>employee</a:t>
            </a:r>
            <a:r>
              <a:rPr lang="en-US" sz="1600">
                <a:latin typeface="Lucida Console" charset="0"/>
              </a:rPr>
              <a:t>.boss =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altLang="ja-JP" sz="1600">
                <a:latin typeface="Lucida Console" charset="0"/>
              </a:rPr>
              <a:t>Mr. Burns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altLang="ja-JP" sz="1600">
                <a:latin typeface="Lucida Console" charset="0"/>
              </a:rPr>
              <a:t>;</a:t>
            </a:r>
          </a:p>
          <a:p>
            <a:r>
              <a:rPr lang="en-US" sz="1600">
                <a:solidFill>
                  <a:srgbClr val="FF33CC"/>
                </a:solidFill>
                <a:latin typeface="Lucida Console" charset="0"/>
              </a:rPr>
              <a:t>employee</a:t>
            </a:r>
            <a:r>
              <a:rPr lang="en-US" sz="1600">
                <a:latin typeface="Lucida Console" charset="0"/>
              </a:rPr>
              <a:t>.age = 45;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334000" y="4235450"/>
          <a:ext cx="2297113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3" imgW="4584700" imgH="3136900" progId="MS_ClipArt_Gallery.2">
                  <p:embed/>
                </p:oleObj>
              </mc:Choice>
              <mc:Fallback>
                <p:oleObj name="Clip" r:id="rId3" imgW="4584700" imgH="3136900" progId="MS_ClipArt_Gallery.2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35450"/>
                        <a:ext cx="2297113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4520" name="Text Box 8"/>
          <p:cNvSpPr txBox="1">
            <a:spLocks noChangeArrowheads="1"/>
          </p:cNvSpPr>
          <p:nvPr/>
        </p:nvSpPr>
        <p:spPr bwMode="auto">
          <a:xfrm>
            <a:off x="4849813" y="1209675"/>
            <a:ext cx="22288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98875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>
                <a:latin typeface="Lucida Console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1600">
                <a:latin typeface="Lucida Console" charset="0"/>
                <a:cs typeface="+mn-cs"/>
              </a:rPr>
              <a:t>for (i = 0; i &lt; MAX; i++)</a:t>
            </a:r>
          </a:p>
          <a:p>
            <a:pPr>
              <a:defRPr/>
            </a:pPr>
            <a:r>
              <a:rPr lang="en-US" sz="1600">
                <a:latin typeface="Lucida Console" charset="0"/>
                <a:cs typeface="+mn-cs"/>
              </a:rPr>
              <a:t>	sum = sum + </a:t>
            </a:r>
            <a:r>
              <a:rPr lang="en-US" sz="1600">
                <a:solidFill>
                  <a:srgbClr val="3333FF"/>
                </a:solidFill>
                <a:latin typeface="Lucida Console" charset="0"/>
                <a:cs typeface="+mn-cs"/>
              </a:rPr>
              <a:t>a</a:t>
            </a:r>
            <a:r>
              <a:rPr lang="en-US" sz="1600">
                <a:latin typeface="Lucida Console" charset="0"/>
                <a:cs typeface="+mn-cs"/>
              </a:rPr>
              <a:t>[i];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168112-7D83-4D11-AA15-E7BC29ED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8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basics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99E7C-8898-4A78-B48B-7CCB0754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8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>
            <a:extLst>
              <a:ext uri="{FF2B5EF4-FFF2-40B4-BE49-F238E27FC236}">
                <a16:creationId xmlns:a16="http://schemas.microsoft.com/office/drawing/2014/main" id="{93F0E6FB-3BA7-403D-B0B2-A2A91611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Memory (Programmer’s View) </a:t>
            </a:r>
          </a:p>
        </p:txBody>
      </p:sp>
      <p:pic>
        <p:nvPicPr>
          <p:cNvPr id="133123" name="Picture 5">
            <a:extLst>
              <a:ext uri="{FF2B5EF4-FFF2-40B4-BE49-F238E27FC236}">
                <a16:creationId xmlns:a16="http://schemas.microsoft.com/office/drawing/2014/main" id="{AF8DBAAE-4E36-427E-B36C-7A010DCCD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965200"/>
            <a:ext cx="70231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79B91B-A786-453B-9E57-8881BCA6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>
            <a:extLst>
              <a:ext uri="{FF2B5EF4-FFF2-40B4-BE49-F238E27FC236}">
                <a16:creationId xmlns:a16="http://schemas.microsoft.com/office/drawing/2014/main" id="{24770734-81C6-454D-9CCE-E110F368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</a:t>
            </a:r>
          </a:p>
        </p:txBody>
      </p:sp>
      <p:sp>
        <p:nvSpPr>
          <p:cNvPr id="81922" name="Content Placeholder 2">
            <a:extLst>
              <a:ext uri="{FF2B5EF4-FFF2-40B4-BE49-F238E27FC236}">
                <a16:creationId xmlns:a16="http://schemas.microsoft.com/office/drawing/2014/main" id="{402C85B0-71E2-4540-BCA4-00A6DC989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/>
              <a:t>Generically, any structure that “</a:t>
            </a:r>
            <a:r>
              <a:rPr lang="en-US" altLang="ja-JP" sz="2800" dirty="0" err="1"/>
              <a:t>memoizes</a:t>
            </a:r>
            <a:r>
              <a:rPr lang="en-US" altLang="en-US" sz="2800" dirty="0"/>
              <a:t>”</a:t>
            </a:r>
            <a:r>
              <a:rPr lang="en-US" altLang="ja-JP" sz="2800" dirty="0"/>
              <a:t> frequently used results to avoid repeating the long-latency operations required to reproduce the results from scratch.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Most commonly in the on-die context: an automatically-managed memory hierarchy based on SRAM</a:t>
            </a:r>
          </a:p>
          <a:p>
            <a:pPr lvl="1"/>
            <a:r>
              <a:rPr lang="en-US" altLang="en-US" sz="2400" dirty="0" err="1"/>
              <a:t>memoize</a:t>
            </a:r>
            <a:r>
              <a:rPr lang="en-US" altLang="en-US" sz="2400" dirty="0"/>
              <a:t> in SRAM the most frequently accessed DRAM memory locations to avoid repeatedly paying for the DRAM access latency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86B4A-6B38-4076-A255-D383ACAC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05"/>
            <a:ext cx="7467600" cy="762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Caching basics</a:t>
            </a:r>
          </a:p>
        </p:txBody>
      </p:sp>
      <p:sp>
        <p:nvSpPr>
          <p:cNvPr id="708611" name="AutoShape 3"/>
          <p:cNvSpPr>
            <a:spLocks noGrp="1" noChangeArrowheads="1"/>
          </p:cNvSpPr>
          <p:nvPr>
            <p:ph idx="1"/>
          </p:nvPr>
        </p:nvSpPr>
        <p:spPr>
          <a:xfrm>
            <a:off x="217488" y="815505"/>
            <a:ext cx="8575675" cy="5539258"/>
          </a:xfrm>
          <a:prstGeom prst="roundRect">
            <a:avLst>
              <a:gd name="adj" fmla="val 93"/>
            </a:avLst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FF0033"/>
                </a:solidFill>
                <a:latin typeface="Arial" charset="0"/>
                <a:ea typeface="MS PGothic" charset="0"/>
              </a:rPr>
              <a:t>Block</a:t>
            </a:r>
            <a:r>
              <a:rPr lang="en-US" sz="1800" dirty="0">
                <a:latin typeface="Arial" charset="0"/>
                <a:ea typeface="MS PGothic" charset="0"/>
              </a:rPr>
              <a:t> (</a:t>
            </a:r>
            <a:r>
              <a:rPr lang="en-US" sz="1800" dirty="0">
                <a:solidFill>
                  <a:srgbClr val="FF0033"/>
                </a:solidFill>
                <a:latin typeface="Arial" charset="0"/>
                <a:ea typeface="MS PGothic" charset="0"/>
              </a:rPr>
              <a:t>line</a:t>
            </a:r>
            <a:r>
              <a:rPr lang="en-US" sz="1800" dirty="0">
                <a:latin typeface="Arial" charset="0"/>
                <a:ea typeface="MS PGothic" charset="0"/>
              </a:rPr>
              <a:t>): Unit of storage in the cache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Arial" charset="0"/>
                <a:ea typeface="MS PGothic" charset="0"/>
              </a:rPr>
              <a:t>Memory is logically divided into cache blocks that map to locations in the cache</a:t>
            </a:r>
            <a:endParaRPr lang="en-US" sz="1800" b="0" dirty="0">
              <a:latin typeface="Arial" charset="0"/>
              <a:ea typeface="MS PGothic" charset="0"/>
            </a:endParaRPr>
          </a:p>
          <a:p>
            <a:pPr>
              <a:lnSpc>
                <a:spcPct val="120000"/>
              </a:lnSpc>
            </a:pPr>
            <a:r>
              <a:rPr lang="en-US" sz="1800" b="0" dirty="0">
                <a:latin typeface="Arial" charset="0"/>
                <a:ea typeface="MS PGothic" charset="0"/>
              </a:rPr>
              <a:t>A </a:t>
            </a:r>
            <a:r>
              <a:rPr lang="en-US" sz="1800" b="0" dirty="0">
                <a:solidFill>
                  <a:srgbClr val="FF0033"/>
                </a:solidFill>
                <a:latin typeface="Arial" charset="0"/>
                <a:ea typeface="MS PGothic" charset="0"/>
              </a:rPr>
              <a:t>cache hit</a:t>
            </a:r>
            <a:r>
              <a:rPr lang="en-US" sz="1800" b="0" dirty="0">
                <a:latin typeface="Arial" charset="0"/>
                <a:ea typeface="MS PGothic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occurs if the cache contains the data that we</a:t>
            </a:r>
            <a:r>
              <a:rPr lang="ja-JP" altLang="en-US" sz="1800" dirty="0">
                <a:latin typeface="Arial" charset="0"/>
                <a:ea typeface="MS PGothic" charset="0"/>
              </a:rPr>
              <a:t>’</a:t>
            </a:r>
            <a:r>
              <a:rPr lang="en-US" altLang="ja-JP" sz="1800" dirty="0">
                <a:latin typeface="Arial" charset="0"/>
                <a:ea typeface="MS PGothic" charset="0"/>
              </a:rPr>
              <a:t>re looking for. Hits are good, because the cache can return the data much faster than main memory.</a:t>
            </a:r>
          </a:p>
          <a:p>
            <a:pPr>
              <a:lnSpc>
                <a:spcPct val="120000"/>
              </a:lnSpc>
            </a:pPr>
            <a:r>
              <a:rPr lang="en-US" sz="1800" b="0" dirty="0">
                <a:latin typeface="Arial" charset="0"/>
                <a:ea typeface="MS PGothic" charset="0"/>
              </a:rPr>
              <a:t>A </a:t>
            </a:r>
            <a:r>
              <a:rPr lang="en-US" sz="1800" b="0" dirty="0">
                <a:solidFill>
                  <a:srgbClr val="FF0033"/>
                </a:solidFill>
                <a:latin typeface="Arial" charset="0"/>
                <a:ea typeface="MS PGothic" charset="0"/>
              </a:rPr>
              <a:t>cache miss</a:t>
            </a:r>
            <a:r>
              <a:rPr lang="en-US" sz="1800" b="0" dirty="0">
                <a:latin typeface="Arial" charset="0"/>
                <a:ea typeface="MS PGothic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occurs if the cache does not contain the requested data. This is bad, since the CPU must then wait for the slower main memory.</a:t>
            </a:r>
          </a:p>
          <a:p>
            <a:pPr>
              <a:lnSpc>
                <a:spcPct val="120000"/>
              </a:lnSpc>
            </a:pPr>
            <a:r>
              <a:rPr lang="en-US" sz="1800" b="0" dirty="0">
                <a:latin typeface="Arial" charset="0"/>
                <a:ea typeface="MS PGothic" charset="0"/>
              </a:rPr>
              <a:t>There are two basic measurements of cache performance.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MS PGothic" charset="0"/>
              </a:rPr>
              <a:t>hit rate</a:t>
            </a:r>
            <a:r>
              <a:rPr lang="en-US" sz="1800" dirty="0">
                <a:latin typeface="Arial" charset="0"/>
                <a:ea typeface="MS PGothic" charset="0"/>
              </a:rPr>
              <a:t> is the percentage of memory accesses that are handled by the cache.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Arial" charset="0"/>
                <a:ea typeface="MS PGothic" charset="0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MS PGothic" charset="0"/>
              </a:rPr>
              <a:t>miss rate</a:t>
            </a:r>
            <a:r>
              <a:rPr lang="en-US" sz="1800" dirty="0">
                <a:latin typeface="Arial" charset="0"/>
                <a:ea typeface="MS PGothic" charset="0"/>
              </a:rPr>
              <a:t> (1 </a:t>
            </a:r>
            <a:r>
              <a:rPr lang="en-US" sz="1800" dirty="0">
                <a:latin typeface="Lucida Console" charset="0"/>
                <a:ea typeface="MS PGothic" charset="0"/>
              </a:rPr>
              <a:t>-</a:t>
            </a:r>
            <a:r>
              <a:rPr lang="en-US" sz="1800" dirty="0">
                <a:latin typeface="Arial" charset="0"/>
                <a:ea typeface="MS PGothic" charset="0"/>
              </a:rPr>
              <a:t> hit rate) is the percentage of accesses that must be handled by the slower main RAM.</a:t>
            </a:r>
          </a:p>
          <a:p>
            <a:pPr lvl="1">
              <a:lnSpc>
                <a:spcPct val="120000"/>
              </a:lnSpc>
            </a:pPr>
            <a:r>
              <a:rPr lang="en-US" sz="1800" b="0" dirty="0">
                <a:latin typeface="Arial" charset="0"/>
                <a:ea typeface="MS PGothic" charset="0"/>
              </a:rPr>
              <a:t>Typical caches have a hit rate of 95% or higher, so in fact most memory accesses will be handled by the cache and will be dramatically faster.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6A982C-9451-4ED5-9751-C2DC8EFBA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5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ChangeArrowheads="1"/>
          </p:cNvSpPr>
          <p:nvPr/>
        </p:nvSpPr>
        <p:spPr bwMode="auto">
          <a:xfrm>
            <a:off x="2216150" y="1076325"/>
            <a:ext cx="6511925" cy="3763963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Four important questions</a:t>
            </a:r>
          </a:p>
        </p:txBody>
      </p:sp>
      <p:sp>
        <p:nvSpPr>
          <p:cNvPr id="710660" name="AutoShape 4"/>
          <p:cNvSpPr>
            <a:spLocks noGrp="1" noChangeArrowheads="1"/>
          </p:cNvSpPr>
          <p:nvPr>
            <p:ph idx="1"/>
          </p:nvPr>
        </p:nvSpPr>
        <p:spPr>
          <a:xfrm>
            <a:off x="2225675" y="1077913"/>
            <a:ext cx="6399213" cy="3319135"/>
          </a:xfrm>
          <a:prstGeom prst="roundRect">
            <a:avLst>
              <a:gd name="adj" fmla="val 5486"/>
            </a:avLst>
          </a:prstGeo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  <a:ea typeface="MS PGothic" charset="0"/>
              </a:rPr>
              <a:t>1.	</a:t>
            </a:r>
            <a:r>
              <a:rPr lang="en-US" sz="1800" b="0" dirty="0">
                <a:ea typeface="MS PGothic" charset="0"/>
              </a:rPr>
              <a:t>When we copy a block of data from main memory to the cache, </a:t>
            </a:r>
            <a:r>
              <a:rPr lang="en-US" sz="1800" b="0" dirty="0">
                <a:solidFill>
                  <a:srgbClr val="FF3300"/>
                </a:solidFill>
                <a:ea typeface="MS PGothic" charset="0"/>
              </a:rPr>
              <a:t>where</a:t>
            </a:r>
            <a:r>
              <a:rPr lang="en-US" sz="1800" b="0" dirty="0">
                <a:ea typeface="MS PGothic" charset="0"/>
              </a:rPr>
              <a:t> exactly should we put it?</a:t>
            </a:r>
          </a:p>
          <a:p>
            <a:pPr>
              <a:lnSpc>
                <a:spcPct val="90000"/>
              </a:lnSpc>
            </a:pPr>
            <a:endParaRPr lang="en-US" sz="1200" b="0" dirty="0">
              <a:ea typeface="MS PGothic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800" b="0" dirty="0">
                <a:ea typeface="MS PGothic" charset="0"/>
              </a:rPr>
              <a:t>2.	How can we tell if a word is already in the cache, or if it has to be fetched from main memory first?</a:t>
            </a:r>
          </a:p>
          <a:p>
            <a:pPr>
              <a:lnSpc>
                <a:spcPct val="90000"/>
              </a:lnSpc>
            </a:pPr>
            <a:endParaRPr lang="en-US" sz="1200" b="0" dirty="0">
              <a:ea typeface="MS PGothic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800" b="0" dirty="0">
                <a:ea typeface="MS PGothic" charset="0"/>
              </a:rPr>
              <a:t>3.	Eventually, the small cache memory might fill up. To load a new block from main RAM, we</a:t>
            </a:r>
            <a:r>
              <a:rPr lang="en-US" sz="1800" dirty="0">
                <a:ea typeface="MS PGothic" charset="0"/>
              </a:rPr>
              <a:t>’</a:t>
            </a:r>
            <a:r>
              <a:rPr lang="en-US" altLang="ja-JP" sz="1800" b="0" dirty="0">
                <a:ea typeface="MS PGothic" charset="0"/>
              </a:rPr>
              <a:t>d have to </a:t>
            </a:r>
            <a:r>
              <a:rPr lang="en-US" altLang="ja-JP" sz="1800" b="0" dirty="0">
                <a:solidFill>
                  <a:srgbClr val="FF3300"/>
                </a:solidFill>
                <a:ea typeface="MS PGothic" charset="0"/>
              </a:rPr>
              <a:t>replace</a:t>
            </a:r>
            <a:r>
              <a:rPr lang="en-US" altLang="ja-JP" sz="1800" b="0" dirty="0">
                <a:ea typeface="MS PGothic" charset="0"/>
              </a:rPr>
              <a:t> one of the existing blocks in the cache... which one?</a:t>
            </a:r>
          </a:p>
          <a:p>
            <a:pPr>
              <a:lnSpc>
                <a:spcPct val="90000"/>
              </a:lnSpc>
            </a:pPr>
            <a:endParaRPr lang="en-US" sz="1200" b="0" dirty="0">
              <a:ea typeface="MS PGothic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800" b="0" dirty="0">
                <a:ea typeface="MS PGothic" charset="0"/>
              </a:rPr>
              <a:t>4.	How can </a:t>
            </a:r>
            <a:r>
              <a:rPr lang="en-US" sz="1800" b="0" i="1" dirty="0">
                <a:solidFill>
                  <a:srgbClr val="FF3300"/>
                </a:solidFill>
                <a:ea typeface="MS PGothic" charset="0"/>
              </a:rPr>
              <a:t>write</a:t>
            </a:r>
            <a:r>
              <a:rPr lang="en-US" sz="1800" b="0" dirty="0">
                <a:ea typeface="MS PGothic" charset="0"/>
              </a:rPr>
              <a:t> operations be handled by the memory system?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84188" y="1209675"/>
          <a:ext cx="15621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209675"/>
                        <a:ext cx="15621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484188" y="5110163"/>
            <a:ext cx="8243887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/>
          <a:p>
            <a:pPr marL="342900" indent="-342900">
              <a:spcBef>
                <a:spcPct val="20000"/>
              </a:spcBef>
              <a:buFont typeface="Wingdings" charset="0"/>
              <a:buChar char="§"/>
            </a:pPr>
            <a:r>
              <a:rPr lang="en-US" sz="1800" dirty="0">
                <a:latin typeface="Trebuchet MS" charset="0"/>
              </a:rPr>
              <a:t>Questions 1 and 2 are related—we have to know where the data is placed if we ever hope to find it again later!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26027B-8487-4921-8D68-18A0D24C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32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4A759AE0-5D7E-4AA8-AFF7-8C1325E6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52847"/>
            <a:ext cx="8610600" cy="871538"/>
          </a:xfrm>
        </p:spPr>
        <p:txBody>
          <a:bodyPr/>
          <a:lstStyle/>
          <a:p>
            <a:r>
              <a:rPr lang="en-US" altLang="en-US" sz="2800" dirty="0"/>
              <a:t>Direct-Mapped Cache: Placement and Access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BD140A7C-3CC0-4746-9AF6-08A88C33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50" y="789430"/>
            <a:ext cx="6796088" cy="1531938"/>
          </a:xfrm>
        </p:spPr>
        <p:txBody>
          <a:bodyPr/>
          <a:lstStyle/>
          <a:p>
            <a:r>
              <a:rPr lang="en-US" altLang="en-US" sz="2800" dirty="0"/>
              <a:t>Assume byte-addressable memory:           256 bytes, 8-byte blocks </a:t>
            </a:r>
            <a:r>
              <a:rPr lang="en-US" altLang="en-US" sz="2800" dirty="0">
                <a:sym typeface="Wingdings" panose="05000000000000000000" pitchFamily="2" charset="2"/>
              </a:rPr>
              <a:t> 32 blocks</a:t>
            </a:r>
          </a:p>
          <a:p>
            <a:r>
              <a:rPr lang="en-US" altLang="en-US" sz="2800" dirty="0">
                <a:sym typeface="Wingdings" panose="05000000000000000000" pitchFamily="2" charset="2"/>
              </a:rPr>
              <a:t>Assume cache: 64 bytes, 8 blocks</a:t>
            </a:r>
          </a:p>
          <a:p>
            <a:pPr lvl="1"/>
            <a:r>
              <a:rPr lang="en-US" alt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Direct-mapped: A block can go to only one location</a:t>
            </a: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Addresses with same index contend for the same location</a:t>
            </a:r>
          </a:p>
          <a:p>
            <a:pPr lvl="2"/>
            <a:r>
              <a:rPr lang="en-US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Cause conflict misses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endParaRPr lang="en-US" alt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pSp>
        <p:nvGrpSpPr>
          <p:cNvPr id="82948" name="Group 50">
            <a:extLst>
              <a:ext uri="{FF2B5EF4-FFF2-40B4-BE49-F238E27FC236}">
                <a16:creationId xmlns:a16="http://schemas.microsoft.com/office/drawing/2014/main" id="{E62D6908-D55B-4299-B0FB-D43106A211A8}"/>
              </a:ext>
            </a:extLst>
          </p:cNvPr>
          <p:cNvGrpSpPr>
            <a:grpSpLocks/>
          </p:cNvGrpSpPr>
          <p:nvPr/>
        </p:nvGrpSpPr>
        <p:grpSpPr bwMode="auto">
          <a:xfrm>
            <a:off x="369888" y="1023938"/>
            <a:ext cx="1477962" cy="5356225"/>
            <a:chOff x="369455" y="1171281"/>
            <a:chExt cx="1477818" cy="5357096"/>
          </a:xfrm>
        </p:grpSpPr>
        <p:grpSp>
          <p:nvGrpSpPr>
            <p:cNvPr id="35896" name="Group 48">
              <a:extLst>
                <a:ext uri="{FF2B5EF4-FFF2-40B4-BE49-F238E27FC236}">
                  <a16:creationId xmlns:a16="http://schemas.microsoft.com/office/drawing/2014/main" id="{09FE7B8E-99D5-4611-9A62-F3872FED01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455" y="1171281"/>
              <a:ext cx="1477818" cy="2678548"/>
              <a:chOff x="554182" y="1985841"/>
              <a:chExt cx="1477818" cy="2678548"/>
            </a:xfrm>
          </p:grpSpPr>
          <p:grpSp>
            <p:nvGrpSpPr>
              <p:cNvPr id="35920" name="Group 14">
                <a:extLst>
                  <a:ext uri="{FF2B5EF4-FFF2-40B4-BE49-F238E27FC236}">
                    <a16:creationId xmlns:a16="http://schemas.microsoft.com/office/drawing/2014/main" id="{2091C797-CEB3-4D9C-9717-E22D689D7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4182" y="1985841"/>
                <a:ext cx="1477818" cy="1339274"/>
                <a:chOff x="554182" y="2567709"/>
                <a:chExt cx="1477818" cy="1339274"/>
              </a:xfrm>
            </p:grpSpPr>
            <p:grpSp>
              <p:nvGrpSpPr>
                <p:cNvPr id="35932" name="Group 8">
                  <a:extLst>
                    <a:ext uri="{FF2B5EF4-FFF2-40B4-BE49-F238E27FC236}">
                      <a16:creationId xmlns:a16="http://schemas.microsoft.com/office/drawing/2014/main" id="{2F288F20-7429-4C55-8FCB-94529EA8903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2567709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38" name="Rectangle 4">
                    <a:extLst>
                      <a:ext uri="{FF2B5EF4-FFF2-40B4-BE49-F238E27FC236}">
                        <a16:creationId xmlns:a16="http://schemas.microsoft.com/office/drawing/2014/main" id="{B0FE28D1-6245-413A-9C3A-AAC3305A5B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5939" name="Rectangle 5">
                    <a:extLst>
                      <a:ext uri="{FF2B5EF4-FFF2-40B4-BE49-F238E27FC236}">
                        <a16:creationId xmlns:a16="http://schemas.microsoft.com/office/drawing/2014/main" id="{1D0CC377-B80C-497A-A53D-3B7281EDA7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40" name="Rectangle 6">
                    <a:extLst>
                      <a:ext uri="{FF2B5EF4-FFF2-40B4-BE49-F238E27FC236}">
                        <a16:creationId xmlns:a16="http://schemas.microsoft.com/office/drawing/2014/main" id="{969D063C-AC4E-4E59-BB73-61BBA43556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41" name="Rectangle 7">
                    <a:extLst>
                      <a:ext uri="{FF2B5EF4-FFF2-40B4-BE49-F238E27FC236}">
                        <a16:creationId xmlns:a16="http://schemas.microsoft.com/office/drawing/2014/main" id="{D6729542-33AC-43F0-983B-64BB423DF6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  <p:grpSp>
              <p:nvGrpSpPr>
                <p:cNvPr id="35933" name="Group 9">
                  <a:extLst>
                    <a:ext uri="{FF2B5EF4-FFF2-40B4-BE49-F238E27FC236}">
                      <a16:creationId xmlns:a16="http://schemas.microsoft.com/office/drawing/2014/main" id="{EB2C01AF-A9CE-431E-BE01-DADC6608CC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3237346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34" name="Rectangle 10">
                    <a:extLst>
                      <a:ext uri="{FF2B5EF4-FFF2-40B4-BE49-F238E27FC236}">
                        <a16:creationId xmlns:a16="http://schemas.microsoft.com/office/drawing/2014/main" id="{BD7D319C-A0E2-4325-B33F-4F13EB90D6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35" name="Rectangle 11">
                    <a:extLst>
                      <a:ext uri="{FF2B5EF4-FFF2-40B4-BE49-F238E27FC236}">
                        <a16:creationId xmlns:a16="http://schemas.microsoft.com/office/drawing/2014/main" id="{D08737C9-AB74-4CD5-B955-D512C9CB34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36" name="Rectangle 12">
                    <a:extLst>
                      <a:ext uri="{FF2B5EF4-FFF2-40B4-BE49-F238E27FC236}">
                        <a16:creationId xmlns:a16="http://schemas.microsoft.com/office/drawing/2014/main" id="{2B907B08-8971-483D-8FA8-8DAF4CBC75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37" name="Rectangle 13">
                    <a:extLst>
                      <a:ext uri="{FF2B5EF4-FFF2-40B4-BE49-F238E27FC236}">
                        <a16:creationId xmlns:a16="http://schemas.microsoft.com/office/drawing/2014/main" id="{9526B08B-777C-4B81-A236-9587D0A29A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</p:grpSp>
          <p:grpSp>
            <p:nvGrpSpPr>
              <p:cNvPr id="35921" name="Group 15">
                <a:extLst>
                  <a:ext uri="{FF2B5EF4-FFF2-40B4-BE49-F238E27FC236}">
                    <a16:creationId xmlns:a16="http://schemas.microsoft.com/office/drawing/2014/main" id="{3B31C4B0-DBA9-418B-AB84-97E4E3BDF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4182" y="3325115"/>
                <a:ext cx="1477818" cy="1339274"/>
                <a:chOff x="554182" y="2567709"/>
                <a:chExt cx="1477818" cy="1339274"/>
              </a:xfrm>
            </p:grpSpPr>
            <p:grpSp>
              <p:nvGrpSpPr>
                <p:cNvPr id="35922" name="Group 8">
                  <a:extLst>
                    <a:ext uri="{FF2B5EF4-FFF2-40B4-BE49-F238E27FC236}">
                      <a16:creationId xmlns:a16="http://schemas.microsoft.com/office/drawing/2014/main" id="{686E5F4C-AD17-4206-9E48-A12E054E321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2567709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28" name="Rectangle 22">
                    <a:extLst>
                      <a:ext uri="{FF2B5EF4-FFF2-40B4-BE49-F238E27FC236}">
                        <a16:creationId xmlns:a16="http://schemas.microsoft.com/office/drawing/2014/main" id="{6AEE86CC-093E-45F8-9478-8E0B581422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29" name="Rectangle 23">
                    <a:extLst>
                      <a:ext uri="{FF2B5EF4-FFF2-40B4-BE49-F238E27FC236}">
                        <a16:creationId xmlns:a16="http://schemas.microsoft.com/office/drawing/2014/main" id="{1089303C-BA48-4099-9C8E-C27D38C270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30" name="Rectangle 24">
                    <a:extLst>
                      <a:ext uri="{FF2B5EF4-FFF2-40B4-BE49-F238E27FC236}">
                        <a16:creationId xmlns:a16="http://schemas.microsoft.com/office/drawing/2014/main" id="{D7AE75EF-37A5-4921-9772-1891A58CEB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31" name="Rectangle 25">
                    <a:extLst>
                      <a:ext uri="{FF2B5EF4-FFF2-40B4-BE49-F238E27FC236}">
                        <a16:creationId xmlns:a16="http://schemas.microsoft.com/office/drawing/2014/main" id="{CD3537E7-FD58-4F45-B1D9-A0FA205D8D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  <p:grpSp>
              <p:nvGrpSpPr>
                <p:cNvPr id="35923" name="Group 9">
                  <a:extLst>
                    <a:ext uri="{FF2B5EF4-FFF2-40B4-BE49-F238E27FC236}">
                      <a16:creationId xmlns:a16="http://schemas.microsoft.com/office/drawing/2014/main" id="{EABA520C-55B7-4B43-996B-A1365E2C43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3237346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24" name="Rectangle 18">
                    <a:extLst>
                      <a:ext uri="{FF2B5EF4-FFF2-40B4-BE49-F238E27FC236}">
                        <a16:creationId xmlns:a16="http://schemas.microsoft.com/office/drawing/2014/main" id="{96C01BF1-6D9C-45F9-86B7-B089CEA971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25" name="Rectangle 19">
                    <a:extLst>
                      <a:ext uri="{FF2B5EF4-FFF2-40B4-BE49-F238E27FC236}">
                        <a16:creationId xmlns:a16="http://schemas.microsoft.com/office/drawing/2014/main" id="{8E535073-3455-44A9-9E45-023565E243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26" name="Rectangle 20">
                    <a:extLst>
                      <a:ext uri="{FF2B5EF4-FFF2-40B4-BE49-F238E27FC236}">
                        <a16:creationId xmlns:a16="http://schemas.microsoft.com/office/drawing/2014/main" id="{58F02610-81E8-4678-B0A2-F8B2F03BE8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27" name="Rectangle 21">
                    <a:extLst>
                      <a:ext uri="{FF2B5EF4-FFF2-40B4-BE49-F238E27FC236}">
                        <a16:creationId xmlns:a16="http://schemas.microsoft.com/office/drawing/2014/main" id="{9B59AC44-8911-4DAC-AA57-7C2A965333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</p:grpSp>
        </p:grpSp>
        <p:grpSp>
          <p:nvGrpSpPr>
            <p:cNvPr id="35897" name="Group 49">
              <a:extLst>
                <a:ext uri="{FF2B5EF4-FFF2-40B4-BE49-F238E27FC236}">
                  <a16:creationId xmlns:a16="http://schemas.microsoft.com/office/drawing/2014/main" id="{8A6E3726-C46E-40FC-9807-002440ACAC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455" y="3849829"/>
              <a:ext cx="1477818" cy="2678548"/>
              <a:chOff x="2433782" y="3512702"/>
              <a:chExt cx="1477818" cy="2678548"/>
            </a:xfrm>
          </p:grpSpPr>
          <p:grpSp>
            <p:nvGrpSpPr>
              <p:cNvPr id="35898" name="Group 26">
                <a:extLst>
                  <a:ext uri="{FF2B5EF4-FFF2-40B4-BE49-F238E27FC236}">
                    <a16:creationId xmlns:a16="http://schemas.microsoft.com/office/drawing/2014/main" id="{94967350-9248-4350-8C09-4E3BBEBCBF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33782" y="3512702"/>
                <a:ext cx="1477818" cy="1339274"/>
                <a:chOff x="554182" y="2567709"/>
                <a:chExt cx="1477818" cy="1339274"/>
              </a:xfrm>
            </p:grpSpPr>
            <p:grpSp>
              <p:nvGrpSpPr>
                <p:cNvPr id="35910" name="Group 8">
                  <a:extLst>
                    <a:ext uri="{FF2B5EF4-FFF2-40B4-BE49-F238E27FC236}">
                      <a16:creationId xmlns:a16="http://schemas.microsoft.com/office/drawing/2014/main" id="{E16D69C6-C973-4311-AEA7-86AAFFF597F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2567709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16" name="Rectangle 33">
                    <a:extLst>
                      <a:ext uri="{FF2B5EF4-FFF2-40B4-BE49-F238E27FC236}">
                        <a16:creationId xmlns:a16="http://schemas.microsoft.com/office/drawing/2014/main" id="{424458EE-1B7C-446F-AB80-A2BC2EA29A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7" name="Rectangle 34">
                    <a:extLst>
                      <a:ext uri="{FF2B5EF4-FFF2-40B4-BE49-F238E27FC236}">
                        <a16:creationId xmlns:a16="http://schemas.microsoft.com/office/drawing/2014/main" id="{A8D41618-1121-418B-A8DB-B5C5465898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8" name="Rectangle 35">
                    <a:extLst>
                      <a:ext uri="{FF2B5EF4-FFF2-40B4-BE49-F238E27FC236}">
                        <a16:creationId xmlns:a16="http://schemas.microsoft.com/office/drawing/2014/main" id="{439BC3D1-273B-4CC0-9E8A-98BA49BA00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9" name="Rectangle 36">
                    <a:extLst>
                      <a:ext uri="{FF2B5EF4-FFF2-40B4-BE49-F238E27FC236}">
                        <a16:creationId xmlns:a16="http://schemas.microsoft.com/office/drawing/2014/main" id="{8FD89C89-C61A-49AE-BD04-C14E5C723B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  <p:grpSp>
              <p:nvGrpSpPr>
                <p:cNvPr id="35911" name="Group 9">
                  <a:extLst>
                    <a:ext uri="{FF2B5EF4-FFF2-40B4-BE49-F238E27FC236}">
                      <a16:creationId xmlns:a16="http://schemas.microsoft.com/office/drawing/2014/main" id="{C77D9A09-C155-40BF-9D3F-0D460EDA94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3237346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12" name="Rectangle 29">
                    <a:extLst>
                      <a:ext uri="{FF2B5EF4-FFF2-40B4-BE49-F238E27FC236}">
                        <a16:creationId xmlns:a16="http://schemas.microsoft.com/office/drawing/2014/main" id="{EF93D237-E305-4B56-AF47-F04D65A085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3" name="Rectangle 30">
                    <a:extLst>
                      <a:ext uri="{FF2B5EF4-FFF2-40B4-BE49-F238E27FC236}">
                        <a16:creationId xmlns:a16="http://schemas.microsoft.com/office/drawing/2014/main" id="{0E03DD11-FF05-44D9-BE7D-BDDCFACC4C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4" name="Rectangle 31">
                    <a:extLst>
                      <a:ext uri="{FF2B5EF4-FFF2-40B4-BE49-F238E27FC236}">
                        <a16:creationId xmlns:a16="http://schemas.microsoft.com/office/drawing/2014/main" id="{F9D4787B-83B1-4332-ACE0-9561E55532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15" name="Rectangle 32">
                    <a:extLst>
                      <a:ext uri="{FF2B5EF4-FFF2-40B4-BE49-F238E27FC236}">
                        <a16:creationId xmlns:a16="http://schemas.microsoft.com/office/drawing/2014/main" id="{CE4CD53C-866E-4C40-95C3-F152EB35C9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</p:grpSp>
          <p:grpSp>
            <p:nvGrpSpPr>
              <p:cNvPr id="35899" name="Group 37">
                <a:extLst>
                  <a:ext uri="{FF2B5EF4-FFF2-40B4-BE49-F238E27FC236}">
                    <a16:creationId xmlns:a16="http://schemas.microsoft.com/office/drawing/2014/main" id="{08B008A9-F48D-49DA-A0DB-C914BE9D67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33782" y="4851976"/>
                <a:ext cx="1477818" cy="1339274"/>
                <a:chOff x="554182" y="2567709"/>
                <a:chExt cx="1477818" cy="1339274"/>
              </a:xfrm>
            </p:grpSpPr>
            <p:grpSp>
              <p:nvGrpSpPr>
                <p:cNvPr id="35900" name="Group 8">
                  <a:extLst>
                    <a:ext uri="{FF2B5EF4-FFF2-40B4-BE49-F238E27FC236}">
                      <a16:creationId xmlns:a16="http://schemas.microsoft.com/office/drawing/2014/main" id="{3A995B8E-182B-4D6E-BAA7-BF4043F5ED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2567709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06" name="Rectangle 44">
                    <a:extLst>
                      <a:ext uri="{FF2B5EF4-FFF2-40B4-BE49-F238E27FC236}">
                        <a16:creationId xmlns:a16="http://schemas.microsoft.com/office/drawing/2014/main" id="{61EF05E4-AF9F-4488-A5D9-CD2E6BDC04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7" name="Rectangle 45">
                    <a:extLst>
                      <a:ext uri="{FF2B5EF4-FFF2-40B4-BE49-F238E27FC236}">
                        <a16:creationId xmlns:a16="http://schemas.microsoft.com/office/drawing/2014/main" id="{9474ECAB-FBA2-4D1C-A1A8-1D40A9B0F8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8" name="Rectangle 46">
                    <a:extLst>
                      <a:ext uri="{FF2B5EF4-FFF2-40B4-BE49-F238E27FC236}">
                        <a16:creationId xmlns:a16="http://schemas.microsoft.com/office/drawing/2014/main" id="{286120F8-129E-42E0-95D6-8FA8581F2E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9" name="Rectangle 47">
                    <a:extLst>
                      <a:ext uri="{FF2B5EF4-FFF2-40B4-BE49-F238E27FC236}">
                        <a16:creationId xmlns:a16="http://schemas.microsoft.com/office/drawing/2014/main" id="{74A6AED2-5493-4DA6-91A4-CD6EDDEEF1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  <p:grpSp>
              <p:nvGrpSpPr>
                <p:cNvPr id="35901" name="Group 9">
                  <a:extLst>
                    <a:ext uri="{FF2B5EF4-FFF2-40B4-BE49-F238E27FC236}">
                      <a16:creationId xmlns:a16="http://schemas.microsoft.com/office/drawing/2014/main" id="{9781F7B6-B054-481F-B85E-207B3B4FEA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54182" y="3237346"/>
                  <a:ext cx="1477818" cy="669637"/>
                  <a:chOff x="554182" y="2567709"/>
                  <a:chExt cx="1477818" cy="669637"/>
                </a:xfrm>
              </p:grpSpPr>
              <p:sp>
                <p:nvSpPr>
                  <p:cNvPr id="35902" name="Rectangle 40">
                    <a:extLst>
                      <a:ext uri="{FF2B5EF4-FFF2-40B4-BE49-F238E27FC236}">
                        <a16:creationId xmlns:a16="http://schemas.microsoft.com/office/drawing/2014/main" id="{87767749-1478-4E13-8E2A-B3EF0B60BC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567709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3" name="Rectangle 41">
                    <a:extLst>
                      <a:ext uri="{FF2B5EF4-FFF2-40B4-BE49-F238E27FC236}">
                        <a16:creationId xmlns:a16="http://schemas.microsoft.com/office/drawing/2014/main" id="{B0B2D795-A1BE-4954-B9B4-4ACD123146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733964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4" name="Rectangle 42">
                    <a:extLst>
                      <a:ext uri="{FF2B5EF4-FFF2-40B4-BE49-F238E27FC236}">
                        <a16:creationId xmlns:a16="http://schemas.microsoft.com/office/drawing/2014/main" id="{888E6C52-6B12-401C-8F2C-80917F3271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2904836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35905" name="Rectangle 43">
                    <a:extLst>
                      <a:ext uri="{FF2B5EF4-FFF2-40B4-BE49-F238E27FC236}">
                        <a16:creationId xmlns:a16="http://schemas.microsoft.com/office/drawing/2014/main" id="{F18A91E5-DE9A-4BF8-9A68-B5CE990F0B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54182" y="3071091"/>
                    <a:ext cx="1477818" cy="16625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</p:grpSp>
          </p:grpSp>
        </p:grpSp>
      </p:grpSp>
      <p:grpSp>
        <p:nvGrpSpPr>
          <p:cNvPr id="82949" name="Group 59">
            <a:extLst>
              <a:ext uri="{FF2B5EF4-FFF2-40B4-BE49-F238E27FC236}">
                <a16:creationId xmlns:a16="http://schemas.microsoft.com/office/drawing/2014/main" id="{2E3E98C5-10AB-417B-9D7E-FCCEBFC5480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314700"/>
            <a:ext cx="1477963" cy="1338263"/>
            <a:chOff x="2544619" y="2612161"/>
            <a:chExt cx="1477818" cy="1339274"/>
          </a:xfrm>
        </p:grpSpPr>
        <p:sp>
          <p:nvSpPr>
            <p:cNvPr id="35888" name="Rectangle 51">
              <a:extLst>
                <a:ext uri="{FF2B5EF4-FFF2-40B4-BE49-F238E27FC236}">
                  <a16:creationId xmlns:a16="http://schemas.microsoft.com/office/drawing/2014/main" id="{64696564-9F9C-448D-A466-CFCE4677E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612161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9" name="Rectangle 52">
              <a:extLst>
                <a:ext uri="{FF2B5EF4-FFF2-40B4-BE49-F238E27FC236}">
                  <a16:creationId xmlns:a16="http://schemas.microsoft.com/office/drawing/2014/main" id="{9406E9D4-7162-40B2-B61F-FA28578CA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783033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0" name="Rectangle 53">
              <a:extLst>
                <a:ext uri="{FF2B5EF4-FFF2-40B4-BE49-F238E27FC236}">
                  <a16:creationId xmlns:a16="http://schemas.microsoft.com/office/drawing/2014/main" id="{81C47905-C9F4-4369-BE43-082A90B96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949288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1" name="Rectangle 54">
              <a:extLst>
                <a:ext uri="{FF2B5EF4-FFF2-40B4-BE49-F238E27FC236}">
                  <a16:creationId xmlns:a16="http://schemas.microsoft.com/office/drawing/2014/main" id="{3793FBAA-3EE0-4BE5-8BE4-CDF4DB427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115543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2" name="Rectangle 55">
              <a:extLst>
                <a:ext uri="{FF2B5EF4-FFF2-40B4-BE49-F238E27FC236}">
                  <a16:creationId xmlns:a16="http://schemas.microsoft.com/office/drawing/2014/main" id="{D77CEA80-2CEC-42FB-8467-7D1018339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286415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3" name="Rectangle 56">
              <a:extLst>
                <a:ext uri="{FF2B5EF4-FFF2-40B4-BE49-F238E27FC236}">
                  <a16:creationId xmlns:a16="http://schemas.microsoft.com/office/drawing/2014/main" id="{427173A8-05A3-4CED-8A78-EDB5E68AF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452670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4" name="Rectangle 57">
              <a:extLst>
                <a:ext uri="{FF2B5EF4-FFF2-40B4-BE49-F238E27FC236}">
                  <a16:creationId xmlns:a16="http://schemas.microsoft.com/office/drawing/2014/main" id="{A7205ECC-A4DA-4394-90DE-6757C84A3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618925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95" name="Rectangle 58">
              <a:extLst>
                <a:ext uri="{FF2B5EF4-FFF2-40B4-BE49-F238E27FC236}">
                  <a16:creationId xmlns:a16="http://schemas.microsoft.com/office/drawing/2014/main" id="{A800D23A-26F5-4C37-8435-4722D1AA5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785180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82950" name="TextBox 60">
            <a:extLst>
              <a:ext uri="{FF2B5EF4-FFF2-40B4-BE49-F238E27FC236}">
                <a16:creationId xmlns:a16="http://schemas.microsoft.com/office/drawing/2014/main" id="{7C178118-8186-4EF3-AA06-A893E9AC9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363" y="2898775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Tag store</a:t>
            </a:r>
          </a:p>
        </p:txBody>
      </p:sp>
      <p:grpSp>
        <p:nvGrpSpPr>
          <p:cNvPr id="82951" name="Group 61">
            <a:extLst>
              <a:ext uri="{FF2B5EF4-FFF2-40B4-BE49-F238E27FC236}">
                <a16:creationId xmlns:a16="http://schemas.microsoft.com/office/drawing/2014/main" id="{C6738A53-BD99-44F4-9C14-4C7DC628C0D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3309938"/>
            <a:ext cx="1477963" cy="1339850"/>
            <a:chOff x="2544619" y="2612161"/>
            <a:chExt cx="1477818" cy="1339274"/>
          </a:xfrm>
        </p:grpSpPr>
        <p:sp>
          <p:nvSpPr>
            <p:cNvPr id="35880" name="Rectangle 62">
              <a:extLst>
                <a:ext uri="{FF2B5EF4-FFF2-40B4-BE49-F238E27FC236}">
                  <a16:creationId xmlns:a16="http://schemas.microsoft.com/office/drawing/2014/main" id="{D0710C36-4129-4A60-80C6-B79A9BB2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612161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1" name="Rectangle 63">
              <a:extLst>
                <a:ext uri="{FF2B5EF4-FFF2-40B4-BE49-F238E27FC236}">
                  <a16:creationId xmlns:a16="http://schemas.microsoft.com/office/drawing/2014/main" id="{EEBD5AC8-1591-4835-904D-9E577D98B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783033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2" name="Rectangle 64">
              <a:extLst>
                <a:ext uri="{FF2B5EF4-FFF2-40B4-BE49-F238E27FC236}">
                  <a16:creationId xmlns:a16="http://schemas.microsoft.com/office/drawing/2014/main" id="{E8A5D81A-4513-4F22-868C-5DDD6CEB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2949288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3" name="Rectangle 65">
              <a:extLst>
                <a:ext uri="{FF2B5EF4-FFF2-40B4-BE49-F238E27FC236}">
                  <a16:creationId xmlns:a16="http://schemas.microsoft.com/office/drawing/2014/main" id="{E1515CB6-2398-4043-A34D-A84DC0F7B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115543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4" name="Rectangle 66">
              <a:extLst>
                <a:ext uri="{FF2B5EF4-FFF2-40B4-BE49-F238E27FC236}">
                  <a16:creationId xmlns:a16="http://schemas.microsoft.com/office/drawing/2014/main" id="{5B887852-FAE0-44C1-AC65-B672F7D8F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286415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5" name="Rectangle 67">
              <a:extLst>
                <a:ext uri="{FF2B5EF4-FFF2-40B4-BE49-F238E27FC236}">
                  <a16:creationId xmlns:a16="http://schemas.microsoft.com/office/drawing/2014/main" id="{AD7B6EF8-F894-4CA7-B262-13986CF50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452670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6" name="Rectangle 68">
              <a:extLst>
                <a:ext uri="{FF2B5EF4-FFF2-40B4-BE49-F238E27FC236}">
                  <a16:creationId xmlns:a16="http://schemas.microsoft.com/office/drawing/2014/main" id="{F4C64A78-9CE6-4DD0-BEAE-B87255CE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618925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7" name="Rectangle 69">
              <a:extLst>
                <a:ext uri="{FF2B5EF4-FFF2-40B4-BE49-F238E27FC236}">
                  <a16:creationId xmlns:a16="http://schemas.microsoft.com/office/drawing/2014/main" id="{F32D6229-7480-46B2-8460-63F760654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619" y="3785180"/>
              <a:ext cx="1477818" cy="166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82952" name="TextBox 70">
            <a:extLst>
              <a:ext uri="{FF2B5EF4-FFF2-40B4-BE49-F238E27FC236}">
                <a16:creationId xmlns:a16="http://schemas.microsoft.com/office/drawing/2014/main" id="{4B06F094-93BF-4F5A-8171-2A49F06B9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8" y="2894013"/>
            <a:ext cx="124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Data store</a:t>
            </a:r>
          </a:p>
        </p:txBody>
      </p:sp>
      <p:sp>
        <p:nvSpPr>
          <p:cNvPr id="82953" name="Rectangle 71">
            <a:extLst>
              <a:ext uri="{FF2B5EF4-FFF2-40B4-BE49-F238E27FC236}">
                <a16:creationId xmlns:a16="http://schemas.microsoft.com/office/drawing/2014/main" id="{A10B63AB-E23E-4DA0-BBD3-9E19D49E0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2944813"/>
            <a:ext cx="1477963" cy="3333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54" name="TextBox 72">
            <a:extLst>
              <a:ext uri="{FF2B5EF4-FFF2-40B4-BE49-F238E27FC236}">
                <a16:creationId xmlns:a16="http://schemas.microsoft.com/office/drawing/2014/main" id="{7509A0F5-AD1B-4785-B43D-1E67B9571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333216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Address</a:t>
            </a:r>
          </a:p>
        </p:txBody>
      </p:sp>
      <p:cxnSp>
        <p:nvCxnSpPr>
          <p:cNvPr id="82955" name="Straight Connector 74">
            <a:extLst>
              <a:ext uri="{FF2B5EF4-FFF2-40B4-BE49-F238E27FC236}">
                <a16:creationId xmlns:a16="http://schemas.microsoft.com/office/drawing/2014/main" id="{64908137-1788-4AAB-8829-76AC0E8E563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011488" y="3111500"/>
            <a:ext cx="3317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6" name="Straight Connector 75">
            <a:extLst>
              <a:ext uri="{FF2B5EF4-FFF2-40B4-BE49-F238E27FC236}">
                <a16:creationId xmlns:a16="http://schemas.microsoft.com/office/drawing/2014/main" id="{987C9E7E-8CA9-4D76-BDC8-7345CC7CDC2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475706" y="3110707"/>
            <a:ext cx="3333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7" name="TextBox 78">
            <a:extLst>
              <a:ext uri="{FF2B5EF4-FFF2-40B4-BE49-F238E27FC236}">
                <a16:creationId xmlns:a16="http://schemas.microsoft.com/office/drawing/2014/main" id="{2DF22097-626C-4CB6-A108-C871B83F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775" y="2593975"/>
            <a:ext cx="433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tag</a:t>
            </a:r>
          </a:p>
        </p:txBody>
      </p:sp>
      <p:sp>
        <p:nvSpPr>
          <p:cNvPr id="82958" name="TextBox 80">
            <a:extLst>
              <a:ext uri="{FF2B5EF4-FFF2-40B4-BE49-F238E27FC236}">
                <a16:creationId xmlns:a16="http://schemas.microsoft.com/office/drawing/2014/main" id="{5AEF2227-89A4-453F-9755-6CE7E7703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2608263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index</a:t>
            </a:r>
          </a:p>
        </p:txBody>
      </p:sp>
      <p:sp>
        <p:nvSpPr>
          <p:cNvPr id="82959" name="TextBox 81">
            <a:extLst>
              <a:ext uri="{FF2B5EF4-FFF2-40B4-BE49-F238E27FC236}">
                <a16:creationId xmlns:a16="http://schemas.microsoft.com/office/drawing/2014/main" id="{B4C928A8-A4F3-46D8-B250-5FCB0D5EC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2608263"/>
            <a:ext cx="1179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sp>
        <p:nvSpPr>
          <p:cNvPr id="82960" name="TextBox 82">
            <a:extLst>
              <a:ext uri="{FF2B5EF4-FFF2-40B4-BE49-F238E27FC236}">
                <a16:creationId xmlns:a16="http://schemas.microsoft.com/office/drawing/2014/main" id="{4EF21678-8C1D-4CFF-BF3C-C016E4319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8" y="2944813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3 bits</a:t>
            </a:r>
          </a:p>
        </p:txBody>
      </p:sp>
      <p:sp>
        <p:nvSpPr>
          <p:cNvPr id="82961" name="TextBox 83">
            <a:extLst>
              <a:ext uri="{FF2B5EF4-FFF2-40B4-BE49-F238E27FC236}">
                <a16:creationId xmlns:a16="http://schemas.microsoft.com/office/drawing/2014/main" id="{CCA4AF2B-A76E-4AA8-B2BD-87502FA3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2943225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3 bits</a:t>
            </a:r>
          </a:p>
        </p:txBody>
      </p:sp>
      <p:sp>
        <p:nvSpPr>
          <p:cNvPr id="82962" name="TextBox 84">
            <a:extLst>
              <a:ext uri="{FF2B5EF4-FFF2-40B4-BE49-F238E27FC236}">
                <a16:creationId xmlns:a16="http://schemas.microsoft.com/office/drawing/2014/main" id="{CE1E7B35-FF95-4808-840D-B36ECC6CD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2960688"/>
            <a:ext cx="382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2b</a:t>
            </a:r>
          </a:p>
        </p:txBody>
      </p:sp>
      <p:cxnSp>
        <p:nvCxnSpPr>
          <p:cNvPr id="82963" name="Straight Connector 86">
            <a:extLst>
              <a:ext uri="{FF2B5EF4-FFF2-40B4-BE49-F238E27FC236}">
                <a16:creationId xmlns:a16="http://schemas.microsoft.com/office/drawing/2014/main" id="{0447610E-0326-4C34-A0FC-A02800AEC918}"/>
              </a:ext>
            </a:extLst>
          </p:cNvPr>
          <p:cNvCxnSpPr>
            <a:cxnSpLocks noChangeShapeType="1"/>
            <a:stCxn id="82953" idx="2"/>
          </p:cNvCxnSpPr>
          <p:nvPr/>
        </p:nvCxnSpPr>
        <p:spPr bwMode="auto">
          <a:xfrm rot="16200000" flipH="1">
            <a:off x="2625726" y="3632200"/>
            <a:ext cx="711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4" name="Straight Arrow Connector 88">
            <a:extLst>
              <a:ext uri="{FF2B5EF4-FFF2-40B4-BE49-F238E27FC236}">
                <a16:creationId xmlns:a16="http://schemas.microsoft.com/office/drawing/2014/main" id="{3E7CA699-1A25-4956-BBDC-213B27A00F1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82913" y="3979863"/>
            <a:ext cx="1519237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5" name="Straight Arrow Connector 89">
            <a:extLst>
              <a:ext uri="{FF2B5EF4-FFF2-40B4-BE49-F238E27FC236}">
                <a16:creationId xmlns:a16="http://schemas.microsoft.com/office/drawing/2014/main" id="{5628886D-8C51-4C7B-8076-96306CD14B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61088" y="3989388"/>
            <a:ext cx="2397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66" name="Straight Connector 95">
            <a:extLst>
              <a:ext uri="{FF2B5EF4-FFF2-40B4-BE49-F238E27FC236}">
                <a16:creationId xmlns:a16="http://schemas.microsoft.com/office/drawing/2014/main" id="{41DD02A5-2C2B-4F0A-B8D0-6BEF70D3DA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198144" y="3983831"/>
            <a:ext cx="13398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67" name="TextBox 96">
            <a:extLst>
              <a:ext uri="{FF2B5EF4-FFF2-40B4-BE49-F238E27FC236}">
                <a16:creationId xmlns:a16="http://schemas.microsoft.com/office/drawing/2014/main" id="{65F92DD9-7EC2-4C45-A339-CFCC10CF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475" y="4446588"/>
            <a:ext cx="287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V</a:t>
            </a:r>
          </a:p>
        </p:txBody>
      </p:sp>
      <p:sp>
        <p:nvSpPr>
          <p:cNvPr id="82968" name="TextBox 97">
            <a:extLst>
              <a:ext uri="{FF2B5EF4-FFF2-40B4-BE49-F238E27FC236}">
                <a16:creationId xmlns:a16="http://schemas.microsoft.com/office/drawing/2014/main" id="{D46B10F2-31F2-42AD-9A15-AFC35A25E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4437063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tag</a:t>
            </a:r>
          </a:p>
        </p:txBody>
      </p:sp>
      <p:sp>
        <p:nvSpPr>
          <p:cNvPr id="82969" name="Rectangle 98">
            <a:extLst>
              <a:ext uri="{FF2B5EF4-FFF2-40B4-BE49-F238E27FC236}">
                <a16:creationId xmlns:a16="http://schemas.microsoft.com/office/drawing/2014/main" id="{FBF459F5-1D93-4B9C-A1CE-6A17D4E18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5068888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970" name="TextBox 99">
            <a:extLst>
              <a:ext uri="{FF2B5EF4-FFF2-40B4-BE49-F238E27FC236}">
                <a16:creationId xmlns:a16="http://schemas.microsoft.com/office/drawing/2014/main" id="{2A2CC7CA-5C44-4B43-B0A5-0C0600E2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63" y="504666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2971" name="Straight Arrow Connector 101">
            <a:extLst>
              <a:ext uri="{FF2B5EF4-FFF2-40B4-BE49-F238E27FC236}">
                <a16:creationId xmlns:a16="http://schemas.microsoft.com/office/drawing/2014/main" id="{F982580C-5282-495A-A869-A8A74072990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076032" y="4864894"/>
            <a:ext cx="4191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72" name="Straight Arrow Connector 106">
            <a:extLst>
              <a:ext uri="{FF2B5EF4-FFF2-40B4-BE49-F238E27FC236}">
                <a16:creationId xmlns:a16="http://schemas.microsoft.com/office/drawing/2014/main" id="{723E494C-8539-4B7F-8E4D-A153F1EF07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05350" y="4649788"/>
            <a:ext cx="469900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73" name="Straight Connector 113">
            <a:extLst>
              <a:ext uri="{FF2B5EF4-FFF2-40B4-BE49-F238E27FC236}">
                <a16:creationId xmlns:a16="http://schemas.microsoft.com/office/drawing/2014/main" id="{3855291C-4BA8-404E-A5B7-FFFA91268E1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464469" y="4263231"/>
            <a:ext cx="1971675" cy="36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74" name="Straight Arrow Connector 115">
            <a:extLst>
              <a:ext uri="{FF2B5EF4-FFF2-40B4-BE49-F238E27FC236}">
                <a16:creationId xmlns:a16="http://schemas.microsoft.com/office/drawing/2014/main" id="{96A7BE89-22D6-47F1-A38F-8AABA749A2A5}"/>
              </a:ext>
            </a:extLst>
          </p:cNvPr>
          <p:cNvCxnSpPr>
            <a:cxnSpLocks noChangeShapeType="1"/>
            <a:endCxn id="82969" idx="1"/>
          </p:cNvCxnSpPr>
          <p:nvPr/>
        </p:nvCxnSpPr>
        <p:spPr bwMode="auto">
          <a:xfrm flipV="1">
            <a:off x="2468563" y="5237163"/>
            <a:ext cx="2479675" cy="30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75" name="Straight Arrow Connector 116">
            <a:extLst>
              <a:ext uri="{FF2B5EF4-FFF2-40B4-BE49-F238E27FC236}">
                <a16:creationId xmlns:a16="http://schemas.microsoft.com/office/drawing/2014/main" id="{3FE26E64-A38B-4C88-BD7E-ED74D1BF535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1182" y="4864894"/>
            <a:ext cx="4191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76" name="Freeform 48">
            <a:extLst>
              <a:ext uri="{FF2B5EF4-FFF2-40B4-BE49-F238E27FC236}">
                <a16:creationId xmlns:a16="http://schemas.microsoft.com/office/drawing/2014/main" id="{CE76DA34-C3F6-405C-8020-2139F8089D13}"/>
              </a:ext>
            </a:extLst>
          </p:cNvPr>
          <p:cNvSpPr>
            <a:spLocks/>
          </p:cNvSpPr>
          <p:nvPr/>
        </p:nvSpPr>
        <p:spPr bwMode="auto">
          <a:xfrm>
            <a:off x="6229350" y="5070475"/>
            <a:ext cx="1797050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7" name="Text Box 61">
            <a:extLst>
              <a:ext uri="{FF2B5EF4-FFF2-40B4-BE49-F238E27FC236}">
                <a16:creationId xmlns:a16="http://schemas.microsoft.com/office/drawing/2014/main" id="{392C6E9D-B33D-4D41-B87C-9D7D32F9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7038" y="504666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2978" name="Straight Arrow Connector 121">
            <a:extLst>
              <a:ext uri="{FF2B5EF4-FFF2-40B4-BE49-F238E27FC236}">
                <a16:creationId xmlns:a16="http://schemas.microsoft.com/office/drawing/2014/main" id="{84DA593C-99C0-4E37-9031-C1E71070B10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7797800" y="5230813"/>
            <a:ext cx="523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79" name="TextBox 122">
            <a:extLst>
              <a:ext uri="{FF2B5EF4-FFF2-40B4-BE49-F238E27FC236}">
                <a16:creationId xmlns:a16="http://schemas.microsoft.com/office/drawing/2014/main" id="{B70712F0-002F-4A9E-9AAF-413047E75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488" y="4922838"/>
            <a:ext cx="1179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cxnSp>
        <p:nvCxnSpPr>
          <p:cNvPr id="82980" name="Straight Arrow Connector 99">
            <a:extLst>
              <a:ext uri="{FF2B5EF4-FFF2-40B4-BE49-F238E27FC236}">
                <a16:creationId xmlns:a16="http://schemas.microsoft.com/office/drawing/2014/main" id="{4D35C10F-8838-40B5-AB0E-EDF80504DA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153819" y="5541169"/>
            <a:ext cx="2635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81" name="Straight Arrow Connector 100">
            <a:extLst>
              <a:ext uri="{FF2B5EF4-FFF2-40B4-BE49-F238E27FC236}">
                <a16:creationId xmlns:a16="http://schemas.microsoft.com/office/drawing/2014/main" id="{27DBD6F3-1A13-4D7A-97A7-80F287353AA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989762" y="5519738"/>
            <a:ext cx="2651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82" name="TextBox 102">
            <a:extLst>
              <a:ext uri="{FF2B5EF4-FFF2-40B4-BE49-F238E27FC236}">
                <a16:creationId xmlns:a16="http://schemas.microsoft.com/office/drawing/2014/main" id="{85738CD9-14C9-485F-BD0F-6132B9EEB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850" y="5545138"/>
            <a:ext cx="593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Hit?</a:t>
            </a:r>
          </a:p>
        </p:txBody>
      </p:sp>
      <p:sp>
        <p:nvSpPr>
          <p:cNvPr id="82983" name="TextBox 103">
            <a:extLst>
              <a:ext uri="{FF2B5EF4-FFF2-40B4-BE49-F238E27FC236}">
                <a16:creationId xmlns:a16="http://schemas.microsoft.com/office/drawing/2014/main" id="{808A3906-A938-46DA-A1FC-BC17BAA6A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488" y="5545138"/>
            <a:ext cx="671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94350D-2B84-439E-8E2F-81BCCA97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2" grpId="0"/>
      <p:bldP spid="82953" grpId="0" animBg="1"/>
      <p:bldP spid="82954" grpId="0"/>
      <p:bldP spid="82957" grpId="0"/>
      <p:bldP spid="82958" grpId="0"/>
      <p:bldP spid="82959" grpId="0"/>
      <p:bldP spid="82960" grpId="0"/>
      <p:bldP spid="82961" grpId="0"/>
      <p:bldP spid="82962" grpId="0"/>
      <p:bldP spid="82967" grpId="0"/>
      <p:bldP spid="82968" grpId="0"/>
      <p:bldP spid="82969" grpId="0" animBg="1"/>
      <p:bldP spid="82970" grpId="0"/>
      <p:bldP spid="82977" grpId="0"/>
      <p:bldP spid="82979" grpId="0"/>
      <p:bldP spid="82982" grpId="0"/>
      <p:bldP spid="829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F2DC33F3-89BA-43B3-8630-11B75DAF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Direct-Mapped Caches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1696D7A3-B596-4575-B8D0-919A25247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FF"/>
                </a:solidFill>
              </a:rPr>
              <a:t>Direct-mapped cache: </a:t>
            </a:r>
            <a:r>
              <a:rPr lang="en-US" altLang="en-US" sz="2400" dirty="0"/>
              <a:t>Two blocks in memory that map to the same index in the cache cannot be present in the cache at the same time</a:t>
            </a:r>
          </a:p>
          <a:p>
            <a:pPr lvl="1"/>
            <a:r>
              <a:rPr lang="en-US" altLang="en-US" sz="2000" dirty="0"/>
              <a:t>One index </a:t>
            </a:r>
            <a:r>
              <a:rPr lang="en-US" altLang="en-US" sz="2000" dirty="0">
                <a:sym typeface="Wingdings" panose="05000000000000000000" pitchFamily="2" charset="2"/>
              </a:rPr>
              <a:t> one entry</a:t>
            </a:r>
          </a:p>
          <a:p>
            <a:pPr lvl="1"/>
            <a:endParaRPr lang="en-US" altLang="en-US" sz="2000" dirty="0">
              <a:sym typeface="Wingdings" panose="05000000000000000000" pitchFamily="2" charset="2"/>
            </a:endParaRPr>
          </a:p>
          <a:p>
            <a:r>
              <a:rPr lang="en-US" altLang="en-US" sz="2400" dirty="0">
                <a:sym typeface="Wingdings" panose="05000000000000000000" pitchFamily="2" charset="2"/>
              </a:rPr>
              <a:t>Can lead to 0% hit rate if more than one block accessed in an interleaved manner map to the same index </a:t>
            </a:r>
          </a:p>
          <a:p>
            <a:pPr lvl="1"/>
            <a:r>
              <a:rPr lang="en-US" altLang="en-US" sz="2000" dirty="0">
                <a:sym typeface="Wingdings" panose="05000000000000000000" pitchFamily="2" charset="2"/>
              </a:rPr>
              <a:t>Assume addresses A and B have the same index bits but different tag bits</a:t>
            </a:r>
          </a:p>
          <a:p>
            <a:pPr lvl="1"/>
            <a:r>
              <a:rPr lang="en-US" altLang="en-US" sz="2000" dirty="0">
                <a:sym typeface="Wingdings" panose="05000000000000000000" pitchFamily="2" charset="2"/>
              </a:rPr>
              <a:t>A, B, A, B, A, B, A, B, …  conflict in the cache index</a:t>
            </a:r>
          </a:p>
          <a:p>
            <a:pPr lvl="1"/>
            <a:r>
              <a:rPr lang="en-US" altLang="en-US" sz="2000" dirty="0">
                <a:sym typeface="Wingdings" panose="05000000000000000000" pitchFamily="2" charset="2"/>
              </a:rPr>
              <a:t>All accesses are </a:t>
            </a:r>
            <a:r>
              <a:rPr lang="en-US" alt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conflict misses</a:t>
            </a:r>
          </a:p>
          <a:p>
            <a:pPr lvl="1"/>
            <a:endParaRPr lang="en-US" altLang="en-US" sz="2000" dirty="0">
              <a:sym typeface="Wingdings" panose="05000000000000000000" pitchFamily="2" charset="2"/>
            </a:endParaRPr>
          </a:p>
          <a:p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2FD06F-F91A-45BE-834C-12E9B3A2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72BB90B4-77A0-4197-9E99-CB9892EFB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000" dirty="0"/>
              <a:t>Addresses 0 and 8 always conflict in direct mapped cache</a:t>
            </a:r>
          </a:p>
          <a:p>
            <a:r>
              <a:rPr lang="en-US" altLang="en-US" sz="2000" dirty="0"/>
              <a:t>Instead of having one column of 8, have 2 columns of 4 blocks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lvl="4"/>
            <a:endParaRPr lang="en-US" altLang="en-US" sz="1200" dirty="0"/>
          </a:p>
        </p:txBody>
      </p:sp>
      <p:sp>
        <p:nvSpPr>
          <p:cNvPr id="37890" name="Title 1">
            <a:extLst>
              <a:ext uri="{FF2B5EF4-FFF2-40B4-BE49-F238E27FC236}">
                <a16:creationId xmlns:a16="http://schemas.microsoft.com/office/drawing/2014/main" id="{8E20781C-0352-40D3-8AE2-A4045B1C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Associativity</a:t>
            </a:r>
          </a:p>
        </p:txBody>
      </p:sp>
      <p:sp>
        <p:nvSpPr>
          <p:cNvPr id="84996" name="Rectangle 5">
            <a:extLst>
              <a:ext uri="{FF2B5EF4-FFF2-40B4-BE49-F238E27FC236}">
                <a16:creationId xmlns:a16="http://schemas.microsoft.com/office/drawing/2014/main" id="{BF23F86B-A062-4F5A-971C-50065F8DE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625725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4997" name="Rectangle 6">
            <a:extLst>
              <a:ext uri="{FF2B5EF4-FFF2-40B4-BE49-F238E27FC236}">
                <a16:creationId xmlns:a16="http://schemas.microsoft.com/office/drawing/2014/main" id="{C26099A8-81B3-486E-B7E5-D611BFAD0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797175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4998" name="Rectangle 7">
            <a:extLst>
              <a:ext uri="{FF2B5EF4-FFF2-40B4-BE49-F238E27FC236}">
                <a16:creationId xmlns:a16="http://schemas.microsoft.com/office/drawing/2014/main" id="{737FF36C-534B-49AD-B149-58C843773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963863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4999" name="Rectangle 8">
            <a:extLst>
              <a:ext uri="{FF2B5EF4-FFF2-40B4-BE49-F238E27FC236}">
                <a16:creationId xmlns:a16="http://schemas.microsoft.com/office/drawing/2014/main" id="{21DE0288-C15C-4C3F-B9F3-C2D13A8F2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3128963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0" name="Rectangle 9">
            <a:extLst>
              <a:ext uri="{FF2B5EF4-FFF2-40B4-BE49-F238E27FC236}">
                <a16:creationId xmlns:a16="http://schemas.microsoft.com/office/drawing/2014/main" id="{C72B871E-5996-41BC-8342-5A3C9C8D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2630488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1" name="Rectangle 10">
            <a:extLst>
              <a:ext uri="{FF2B5EF4-FFF2-40B4-BE49-F238E27FC236}">
                <a16:creationId xmlns:a16="http://schemas.microsoft.com/office/drawing/2014/main" id="{26A76A6B-F76E-4FF2-B117-87991BBF6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2797175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2" name="Rectangle 11">
            <a:extLst>
              <a:ext uri="{FF2B5EF4-FFF2-40B4-BE49-F238E27FC236}">
                <a16:creationId xmlns:a16="http://schemas.microsoft.com/office/drawing/2014/main" id="{41AA8851-4A9E-43A1-96CE-E5D52594E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2963863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3" name="Rectangle 12">
            <a:extLst>
              <a:ext uri="{FF2B5EF4-FFF2-40B4-BE49-F238E27FC236}">
                <a16:creationId xmlns:a16="http://schemas.microsoft.com/office/drawing/2014/main" id="{F222FCF1-5D79-44C0-9C30-ECE02B1F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3128963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4" name="TextBox 13">
            <a:extLst>
              <a:ext uri="{FF2B5EF4-FFF2-40B4-BE49-F238E27FC236}">
                <a16:creationId xmlns:a16="http://schemas.microsoft.com/office/drawing/2014/main" id="{74D2AE54-7AA1-41E3-BD39-F8326BE46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2092325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Tag store</a:t>
            </a:r>
          </a:p>
        </p:txBody>
      </p:sp>
      <p:sp>
        <p:nvSpPr>
          <p:cNvPr id="85005" name="Rectangle 15">
            <a:extLst>
              <a:ext uri="{FF2B5EF4-FFF2-40B4-BE49-F238E27FC236}">
                <a16:creationId xmlns:a16="http://schemas.microsoft.com/office/drawing/2014/main" id="{E729E4A8-36C7-4E7C-83C2-06C1E516F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619375"/>
            <a:ext cx="1477963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6" name="Rectangle 16">
            <a:extLst>
              <a:ext uri="{FF2B5EF4-FFF2-40B4-BE49-F238E27FC236}">
                <a16:creationId xmlns:a16="http://schemas.microsoft.com/office/drawing/2014/main" id="{7EF53DF8-3D29-4D60-B3A9-EF46B39C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789238"/>
            <a:ext cx="1477963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7" name="Rectangle 17">
            <a:extLst>
              <a:ext uri="{FF2B5EF4-FFF2-40B4-BE49-F238E27FC236}">
                <a16:creationId xmlns:a16="http://schemas.microsoft.com/office/drawing/2014/main" id="{5629706B-70B4-436D-A6D3-C9385B917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955925"/>
            <a:ext cx="1477963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8" name="Rectangle 18">
            <a:extLst>
              <a:ext uri="{FF2B5EF4-FFF2-40B4-BE49-F238E27FC236}">
                <a16:creationId xmlns:a16="http://schemas.microsoft.com/office/drawing/2014/main" id="{5CF03F87-EBA8-4071-96E1-CB5DF877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3122613"/>
            <a:ext cx="1477963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09" name="Rectangle 19">
            <a:extLst>
              <a:ext uri="{FF2B5EF4-FFF2-40B4-BE49-F238E27FC236}">
                <a16:creationId xmlns:a16="http://schemas.microsoft.com/office/drawing/2014/main" id="{6335CBB4-3870-48BD-A9AE-94C6A5516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2630488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10" name="Rectangle 20">
            <a:extLst>
              <a:ext uri="{FF2B5EF4-FFF2-40B4-BE49-F238E27FC236}">
                <a16:creationId xmlns:a16="http://schemas.microsoft.com/office/drawing/2014/main" id="{ABE465A8-C179-486F-822B-31693467D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2797175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11" name="Rectangle 21">
            <a:extLst>
              <a:ext uri="{FF2B5EF4-FFF2-40B4-BE49-F238E27FC236}">
                <a16:creationId xmlns:a16="http://schemas.microsoft.com/office/drawing/2014/main" id="{48D678C0-54F7-41D6-AA92-4544939C3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2963863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12" name="Rectangle 22">
            <a:extLst>
              <a:ext uri="{FF2B5EF4-FFF2-40B4-BE49-F238E27FC236}">
                <a16:creationId xmlns:a16="http://schemas.microsoft.com/office/drawing/2014/main" id="{0AFF36FA-3197-480B-B6C9-6CAAC45C6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3128963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13" name="TextBox 23">
            <a:extLst>
              <a:ext uri="{FF2B5EF4-FFF2-40B4-BE49-F238E27FC236}">
                <a16:creationId xmlns:a16="http://schemas.microsoft.com/office/drawing/2014/main" id="{A9CF5951-3E9B-43F7-8799-8D08BC6B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2092325"/>
            <a:ext cx="124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Data store</a:t>
            </a:r>
          </a:p>
        </p:txBody>
      </p:sp>
      <p:sp>
        <p:nvSpPr>
          <p:cNvPr id="85014" name="TextBox 24">
            <a:extLst>
              <a:ext uri="{FF2B5EF4-FFF2-40B4-BE49-F238E27FC236}">
                <a16:creationId xmlns:a16="http://schemas.microsoft.com/office/drawing/2014/main" id="{E37E8E82-2218-4724-92FB-A7BE0730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087688"/>
            <a:ext cx="2873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V</a:t>
            </a:r>
          </a:p>
        </p:txBody>
      </p:sp>
      <p:sp>
        <p:nvSpPr>
          <p:cNvPr id="85015" name="TextBox 25">
            <a:extLst>
              <a:ext uri="{FF2B5EF4-FFF2-40B4-BE49-F238E27FC236}">
                <a16:creationId xmlns:a16="http://schemas.microsoft.com/office/drawing/2014/main" id="{209770C3-0ABD-4CA7-966C-E2550B8FA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3078163"/>
            <a:ext cx="398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tag</a:t>
            </a:r>
          </a:p>
        </p:txBody>
      </p:sp>
      <p:sp>
        <p:nvSpPr>
          <p:cNvPr id="85016" name="Rectangle 26">
            <a:extLst>
              <a:ext uri="{FF2B5EF4-FFF2-40B4-BE49-F238E27FC236}">
                <a16:creationId xmlns:a16="http://schemas.microsoft.com/office/drawing/2014/main" id="{32ABD881-94BD-43DE-9877-3923ED6A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075" y="3711575"/>
            <a:ext cx="625475" cy="3365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17" name="TextBox 27">
            <a:extLst>
              <a:ext uri="{FF2B5EF4-FFF2-40B4-BE49-F238E27FC236}">
                <a16:creationId xmlns:a16="http://schemas.microsoft.com/office/drawing/2014/main" id="{F27D6A3F-45A6-4C6D-85ED-18A32F8E4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68776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5018" name="Straight Arrow Connector 28">
            <a:extLst>
              <a:ext uri="{FF2B5EF4-FFF2-40B4-BE49-F238E27FC236}">
                <a16:creationId xmlns:a16="http://schemas.microsoft.com/office/drawing/2014/main" id="{7D92FF06-AAC9-4FC3-8529-84CBC4546F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41662" y="3506788"/>
            <a:ext cx="4175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19" name="Straight Arrow Connector 29">
            <a:extLst>
              <a:ext uri="{FF2B5EF4-FFF2-40B4-BE49-F238E27FC236}">
                <a16:creationId xmlns:a16="http://schemas.microsoft.com/office/drawing/2014/main" id="{494BACCF-37C2-42CF-A9CD-84CF05B5CF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0188" y="3290888"/>
            <a:ext cx="4699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0" name="Straight Arrow Connector 30">
            <a:extLst>
              <a:ext uri="{FF2B5EF4-FFF2-40B4-BE49-F238E27FC236}">
                <a16:creationId xmlns:a16="http://schemas.microsoft.com/office/drawing/2014/main" id="{E74BAC4D-03A6-42F1-A588-4D5DE7750AC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287419" y="3510756"/>
            <a:ext cx="4191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1" name="Straight Connector 31">
            <a:extLst>
              <a:ext uri="{FF2B5EF4-FFF2-40B4-BE49-F238E27FC236}">
                <a16:creationId xmlns:a16="http://schemas.microsoft.com/office/drawing/2014/main" id="{3C11F2B2-295E-4CC3-B982-3A6AEF4E572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74144" y="2959894"/>
            <a:ext cx="6762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2" name="TextBox 33">
            <a:extLst>
              <a:ext uri="{FF2B5EF4-FFF2-40B4-BE49-F238E27FC236}">
                <a16:creationId xmlns:a16="http://schemas.microsoft.com/office/drawing/2014/main" id="{6866C354-0228-4E0A-8017-5AAEFAAAE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3086100"/>
            <a:ext cx="287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V</a:t>
            </a:r>
          </a:p>
        </p:txBody>
      </p:sp>
      <p:sp>
        <p:nvSpPr>
          <p:cNvPr id="85023" name="TextBox 34">
            <a:extLst>
              <a:ext uri="{FF2B5EF4-FFF2-40B4-BE49-F238E27FC236}">
                <a16:creationId xmlns:a16="http://schemas.microsoft.com/office/drawing/2014/main" id="{7DEE007A-0E09-446B-AD32-ED416CBD7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076575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tag</a:t>
            </a:r>
          </a:p>
        </p:txBody>
      </p:sp>
      <p:sp>
        <p:nvSpPr>
          <p:cNvPr id="85024" name="Rectangle 35">
            <a:extLst>
              <a:ext uri="{FF2B5EF4-FFF2-40B4-BE49-F238E27FC236}">
                <a16:creationId xmlns:a16="http://schemas.microsoft.com/office/drawing/2014/main" id="{DCA8B1FB-A2B2-4B85-B23B-3E4616334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370840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25" name="TextBox 36">
            <a:extLst>
              <a:ext uri="{FF2B5EF4-FFF2-40B4-BE49-F238E27FC236}">
                <a16:creationId xmlns:a16="http://schemas.microsoft.com/office/drawing/2014/main" id="{E0E17207-6408-4CB0-9059-FEA3BEB7C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686175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5026" name="Straight Arrow Connector 37">
            <a:extLst>
              <a:ext uri="{FF2B5EF4-FFF2-40B4-BE49-F238E27FC236}">
                <a16:creationId xmlns:a16="http://schemas.microsoft.com/office/drawing/2014/main" id="{4589519C-935D-4858-AFF4-E638515BE3C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577182" y="3504406"/>
            <a:ext cx="4191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7" name="Straight Arrow Connector 38">
            <a:extLst>
              <a:ext uri="{FF2B5EF4-FFF2-40B4-BE49-F238E27FC236}">
                <a16:creationId xmlns:a16="http://schemas.microsoft.com/office/drawing/2014/main" id="{7111E5D9-F830-42AC-AFB5-2BFF5AB23C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06500" y="3289300"/>
            <a:ext cx="4699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28" name="Straight Connector 39">
            <a:extLst>
              <a:ext uri="{FF2B5EF4-FFF2-40B4-BE49-F238E27FC236}">
                <a16:creationId xmlns:a16="http://schemas.microsoft.com/office/drawing/2014/main" id="{FEFCF41E-9A01-4154-9709-571895A7FD4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109662" y="2957513"/>
            <a:ext cx="677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29" name="Rectangle 40">
            <a:extLst>
              <a:ext uri="{FF2B5EF4-FFF2-40B4-BE49-F238E27FC236}">
                <a16:creationId xmlns:a16="http://schemas.microsoft.com/office/drawing/2014/main" id="{D76CBB3A-76EF-450B-B752-F3604F1A6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710238"/>
            <a:ext cx="1477962" cy="3333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30" name="TextBox 41">
            <a:extLst>
              <a:ext uri="{FF2B5EF4-FFF2-40B4-BE49-F238E27FC236}">
                <a16:creationId xmlns:a16="http://schemas.microsoft.com/office/drawing/2014/main" id="{6C04E3B7-8AB0-451C-8505-5B169327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4989513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Address</a:t>
            </a:r>
          </a:p>
        </p:txBody>
      </p:sp>
      <p:cxnSp>
        <p:nvCxnSpPr>
          <p:cNvPr id="85031" name="Straight Connector 42">
            <a:extLst>
              <a:ext uri="{FF2B5EF4-FFF2-40B4-BE49-F238E27FC236}">
                <a16:creationId xmlns:a16="http://schemas.microsoft.com/office/drawing/2014/main" id="{06553A01-C744-4B97-A034-E751435BA41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681163" y="5876925"/>
            <a:ext cx="3317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32" name="Straight Connector 43">
            <a:extLst>
              <a:ext uri="{FF2B5EF4-FFF2-40B4-BE49-F238E27FC236}">
                <a16:creationId xmlns:a16="http://schemas.microsoft.com/office/drawing/2014/main" id="{60F895C2-CB59-46EA-817D-203933B11DA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143794" y="5876132"/>
            <a:ext cx="333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33" name="TextBox 44">
            <a:extLst>
              <a:ext uri="{FF2B5EF4-FFF2-40B4-BE49-F238E27FC236}">
                <a16:creationId xmlns:a16="http://schemas.microsoft.com/office/drawing/2014/main" id="{FAA155CD-D398-48DD-8A5B-05E169A35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3" y="5359400"/>
            <a:ext cx="433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tag</a:t>
            </a:r>
          </a:p>
        </p:txBody>
      </p:sp>
      <p:sp>
        <p:nvSpPr>
          <p:cNvPr id="85034" name="TextBox 45">
            <a:extLst>
              <a:ext uri="{FF2B5EF4-FFF2-40B4-BE49-F238E27FC236}">
                <a16:creationId xmlns:a16="http://schemas.microsoft.com/office/drawing/2014/main" id="{9863BC13-4453-4E7E-BD91-9CCEA6B79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5373688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index</a:t>
            </a:r>
          </a:p>
        </p:txBody>
      </p:sp>
      <p:sp>
        <p:nvSpPr>
          <p:cNvPr id="85035" name="TextBox 46">
            <a:extLst>
              <a:ext uri="{FF2B5EF4-FFF2-40B4-BE49-F238E27FC236}">
                <a16:creationId xmlns:a16="http://schemas.microsoft.com/office/drawing/2014/main" id="{070F5F2C-163D-4D94-820D-67294BA4B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5373688"/>
            <a:ext cx="1179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sp>
        <p:nvSpPr>
          <p:cNvPr id="85036" name="TextBox 47">
            <a:extLst>
              <a:ext uri="{FF2B5EF4-FFF2-40B4-BE49-F238E27FC236}">
                <a16:creationId xmlns:a16="http://schemas.microsoft.com/office/drawing/2014/main" id="{6266D9FE-E85C-4B9A-9D62-E64E368A3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5710238"/>
            <a:ext cx="61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3 bits</a:t>
            </a:r>
          </a:p>
        </p:txBody>
      </p:sp>
      <p:sp>
        <p:nvSpPr>
          <p:cNvPr id="85037" name="TextBox 48">
            <a:extLst>
              <a:ext uri="{FF2B5EF4-FFF2-40B4-BE49-F238E27FC236}">
                <a16:creationId xmlns:a16="http://schemas.microsoft.com/office/drawing/2014/main" id="{E7183B86-197F-4494-BC13-0AA54FC20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5708650"/>
            <a:ext cx="612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2 bits</a:t>
            </a:r>
          </a:p>
        </p:txBody>
      </p:sp>
      <p:sp>
        <p:nvSpPr>
          <p:cNvPr id="85038" name="TextBox 49">
            <a:extLst>
              <a:ext uri="{FF2B5EF4-FFF2-40B4-BE49-F238E27FC236}">
                <a16:creationId xmlns:a16="http://schemas.microsoft.com/office/drawing/2014/main" id="{0B52144F-6666-4B4F-98FC-CC746F47A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5726113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3b</a:t>
            </a:r>
          </a:p>
        </p:txBody>
      </p:sp>
      <p:sp>
        <p:nvSpPr>
          <p:cNvPr id="85039" name="Rectangle 50">
            <a:extLst>
              <a:ext uri="{FF2B5EF4-FFF2-40B4-BE49-F238E27FC236}">
                <a16:creationId xmlns:a16="http://schemas.microsoft.com/office/drawing/2014/main" id="{4ECFE776-58B0-4EFF-B71D-575CAFD0E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440055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5040" name="TextBox 51">
            <a:extLst>
              <a:ext uri="{FF2B5EF4-FFF2-40B4-BE49-F238E27FC236}">
                <a16:creationId xmlns:a16="http://schemas.microsoft.com/office/drawing/2014/main" id="{843A9313-E736-4DFC-866A-B7B859573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4400550"/>
            <a:ext cx="673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cs typeface="Arial" panose="020B0604020202020204" pitchFamily="34" charset="0"/>
              </a:rPr>
              <a:t>Logic</a:t>
            </a:r>
          </a:p>
        </p:txBody>
      </p:sp>
      <p:cxnSp>
        <p:nvCxnSpPr>
          <p:cNvPr id="85041" name="Straight Arrow Connector 53">
            <a:extLst>
              <a:ext uri="{FF2B5EF4-FFF2-40B4-BE49-F238E27FC236}">
                <a16:creationId xmlns:a16="http://schemas.microsoft.com/office/drawing/2014/main" id="{545B776B-87BA-4EC5-9C7B-2EB140B521B7}"/>
              </a:ext>
            </a:extLst>
          </p:cNvPr>
          <p:cNvCxnSpPr>
            <a:cxnSpLocks noChangeShapeType="1"/>
            <a:endCxn id="85040" idx="1"/>
          </p:cNvCxnSpPr>
          <p:nvPr/>
        </p:nvCxnSpPr>
        <p:spPr bwMode="auto">
          <a:xfrm>
            <a:off x="2074863" y="4046538"/>
            <a:ext cx="735012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42" name="Straight Arrow Connector 55">
            <a:extLst>
              <a:ext uri="{FF2B5EF4-FFF2-40B4-BE49-F238E27FC236}">
                <a16:creationId xmlns:a16="http://schemas.microsoft.com/office/drawing/2014/main" id="{4523E70F-CA80-4F43-8364-F35491604C60}"/>
              </a:ext>
            </a:extLst>
          </p:cNvPr>
          <p:cNvCxnSpPr>
            <a:cxnSpLocks noChangeShapeType="1"/>
            <a:endCxn id="85040" idx="0"/>
          </p:cNvCxnSpPr>
          <p:nvPr/>
        </p:nvCxnSpPr>
        <p:spPr bwMode="auto">
          <a:xfrm rot="10800000" flipV="1">
            <a:off x="3146425" y="4046538"/>
            <a:ext cx="441325" cy="354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43" name="Straight Arrow Connector 59">
            <a:extLst>
              <a:ext uri="{FF2B5EF4-FFF2-40B4-BE49-F238E27FC236}">
                <a16:creationId xmlns:a16="http://schemas.microsoft.com/office/drawing/2014/main" id="{8D6E2A03-4EFB-4952-B576-4EB32794E05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714207" y="3501231"/>
            <a:ext cx="4191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44" name="Freeform 48">
            <a:extLst>
              <a:ext uri="{FF2B5EF4-FFF2-40B4-BE49-F238E27FC236}">
                <a16:creationId xmlns:a16="http://schemas.microsoft.com/office/drawing/2014/main" id="{583BF002-14AD-440E-897D-1D2F3880738D}"/>
              </a:ext>
            </a:extLst>
          </p:cNvPr>
          <p:cNvSpPr>
            <a:spLocks/>
          </p:cNvSpPr>
          <p:nvPr/>
        </p:nvSpPr>
        <p:spPr bwMode="auto">
          <a:xfrm>
            <a:off x="5649913" y="3721100"/>
            <a:ext cx="2127250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5" name="Text Box 61">
            <a:extLst>
              <a:ext uri="{FF2B5EF4-FFF2-40B4-BE49-F238E27FC236}">
                <a16:creationId xmlns:a16="http://schemas.microsoft.com/office/drawing/2014/main" id="{9C8D4FE4-930A-4100-801F-595F9505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3719513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5046" name="Straight Arrow Connector 63">
            <a:extLst>
              <a:ext uri="{FF2B5EF4-FFF2-40B4-BE49-F238E27FC236}">
                <a16:creationId xmlns:a16="http://schemas.microsoft.com/office/drawing/2014/main" id="{B1942AB4-75B3-447F-9206-B0B2E567DFA8}"/>
              </a:ext>
            </a:extLst>
          </p:cNvPr>
          <p:cNvCxnSpPr>
            <a:cxnSpLocks noChangeShapeType="1"/>
            <a:stCxn id="85040" idx="3"/>
          </p:cNvCxnSpPr>
          <p:nvPr/>
        </p:nvCxnSpPr>
        <p:spPr bwMode="auto">
          <a:xfrm flipV="1">
            <a:off x="3482975" y="3897313"/>
            <a:ext cx="2441575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047" name="Straight Arrow Connector 66">
            <a:extLst>
              <a:ext uri="{FF2B5EF4-FFF2-40B4-BE49-F238E27FC236}">
                <a16:creationId xmlns:a16="http://schemas.microsoft.com/office/drawing/2014/main" id="{1A5B327D-C038-4F35-804F-BD6C509CF12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560344" y="4256881"/>
            <a:ext cx="4191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48" name="Freeform 48">
            <a:extLst>
              <a:ext uri="{FF2B5EF4-FFF2-40B4-BE49-F238E27FC236}">
                <a16:creationId xmlns:a16="http://schemas.microsoft.com/office/drawing/2014/main" id="{B01CD514-E0B5-4CB2-95B3-094D5EEF0E04}"/>
              </a:ext>
            </a:extLst>
          </p:cNvPr>
          <p:cNvSpPr>
            <a:spLocks/>
          </p:cNvSpPr>
          <p:nvPr/>
        </p:nvSpPr>
        <p:spPr bwMode="auto">
          <a:xfrm>
            <a:off x="5878513" y="4500563"/>
            <a:ext cx="1797050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49" name="Text Box 61">
            <a:extLst>
              <a:ext uri="{FF2B5EF4-FFF2-40B4-BE49-F238E27FC236}">
                <a16:creationId xmlns:a16="http://schemas.microsoft.com/office/drawing/2014/main" id="{4224B7F0-DA86-4786-9411-E3883AF77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4475163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5050" name="Straight Arrow Connector 69">
            <a:extLst>
              <a:ext uri="{FF2B5EF4-FFF2-40B4-BE49-F238E27FC236}">
                <a16:creationId xmlns:a16="http://schemas.microsoft.com/office/drawing/2014/main" id="{1A5F6E61-07F3-4066-B0FD-34B3AEA1FFF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7446963" y="4660900"/>
            <a:ext cx="523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51" name="TextBox 70">
            <a:extLst>
              <a:ext uri="{FF2B5EF4-FFF2-40B4-BE49-F238E27FC236}">
                <a16:creationId xmlns:a16="http://schemas.microsoft.com/office/drawing/2014/main" id="{85A983F2-196D-471E-A08D-62E8D316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4352925"/>
            <a:ext cx="1179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cxnSp>
        <p:nvCxnSpPr>
          <p:cNvPr id="85052" name="Straight Arrow Connector 71">
            <a:extLst>
              <a:ext uri="{FF2B5EF4-FFF2-40B4-BE49-F238E27FC236}">
                <a16:creationId xmlns:a16="http://schemas.microsoft.com/office/drawing/2014/main" id="{23A1EF0B-FE20-4231-9CE8-C60ECFC742B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559551" y="5029200"/>
            <a:ext cx="4175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4024D1B-36CF-4A5E-B6A1-352510F1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5540375"/>
            <a:ext cx="5235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0033CC"/>
                </a:solidFill>
                <a:cs typeface="Arial" panose="020B0604020202020204" pitchFamily="34" charset="0"/>
              </a:rPr>
              <a:t>Key idea: Associative memory within the set</a:t>
            </a:r>
          </a:p>
          <a:p>
            <a:pPr eaLnBrk="1" hangingPunct="1"/>
            <a:r>
              <a:rPr lang="en-US" altLang="en-US" sz="1600" dirty="0">
                <a:solidFill>
                  <a:srgbClr val="0033CC"/>
                </a:solidFill>
                <a:cs typeface="Arial" panose="020B0604020202020204" pitchFamily="34" charset="0"/>
              </a:rPr>
              <a:t>+ Accommodates conflicts better (fewer conflict misses)</a:t>
            </a:r>
          </a:p>
          <a:p>
            <a:pPr eaLnBrk="1" hangingPunct="1"/>
            <a:r>
              <a:rPr lang="en-US" altLang="en-US" sz="1600" dirty="0">
                <a:solidFill>
                  <a:srgbClr val="0033CC"/>
                </a:solidFill>
                <a:cs typeface="Arial" panose="020B0604020202020204" pitchFamily="34" charset="0"/>
              </a:rPr>
              <a:t>-- More complex, slower access, larger tag store</a:t>
            </a:r>
          </a:p>
          <a:p>
            <a:pPr eaLnBrk="1" hangingPunct="1"/>
            <a:endParaRPr lang="en-US" altLang="en-US" sz="1600" dirty="0">
              <a:solidFill>
                <a:srgbClr val="0033CC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A1377278-ADAC-4B79-A4B7-8F9CBC61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2619375"/>
            <a:ext cx="3351212" cy="177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628F742-9BCD-4C49-826D-E31963860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2525713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cs typeface="Arial" panose="020B0604020202020204" pitchFamily="34" charset="0"/>
              </a:rPr>
              <a:t>SET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7587DCCE-9F99-4DA6-B8B5-85F53C707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2619375"/>
            <a:ext cx="3351212" cy="177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cxnSp>
        <p:nvCxnSpPr>
          <p:cNvPr id="85057" name="Straight Arrow Connector 68">
            <a:extLst>
              <a:ext uri="{FF2B5EF4-FFF2-40B4-BE49-F238E27FC236}">
                <a16:creationId xmlns:a16="http://schemas.microsoft.com/office/drawing/2014/main" id="{4FB74CF1-E63C-4044-A5B8-706CAD9A09A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979738" y="4870450"/>
            <a:ext cx="2651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058" name="TextBox 69">
            <a:extLst>
              <a:ext uri="{FF2B5EF4-FFF2-40B4-BE49-F238E27FC236}">
                <a16:creationId xmlns:a16="http://schemas.microsoft.com/office/drawing/2014/main" id="{E9C08826-7223-42D3-A856-D8E7F112B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0563" y="4873625"/>
            <a:ext cx="593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Hit?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3D1D5A-295A-4332-A9F5-533B6FED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/>
      <p:bldP spid="85005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/>
      <p:bldP spid="85014" grpId="0"/>
      <p:bldP spid="85015" grpId="0"/>
      <p:bldP spid="85016" grpId="0" animBg="1"/>
      <p:bldP spid="85017" grpId="0"/>
      <p:bldP spid="85022" grpId="0"/>
      <p:bldP spid="85023" grpId="0"/>
      <p:bldP spid="85024" grpId="0" animBg="1"/>
      <p:bldP spid="85025" grpId="0"/>
      <p:bldP spid="85029" grpId="0" animBg="1"/>
      <p:bldP spid="85030" grpId="0"/>
      <p:bldP spid="85033" grpId="0"/>
      <p:bldP spid="85034" grpId="0"/>
      <p:bldP spid="85035" grpId="0"/>
      <p:bldP spid="85036" grpId="0"/>
      <p:bldP spid="85037" grpId="0"/>
      <p:bldP spid="85038" grpId="0"/>
      <p:bldP spid="85039" grpId="0" animBg="1"/>
      <p:bldP spid="85040" grpId="0"/>
      <p:bldP spid="85045" grpId="0"/>
      <p:bldP spid="85049" grpId="0"/>
      <p:bldP spid="85051" grpId="0"/>
      <p:bldP spid="74" grpId="0" animBg="1"/>
      <p:bldP spid="75" grpId="0"/>
      <p:bldP spid="76" grpId="0" animBg="1"/>
      <p:bldP spid="850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9C41D3D2-E8AA-4A49-82EA-7411FCA3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Higher Associativity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B78776ED-22F0-40BB-A8B6-3ED9F9F39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80220"/>
            <a:ext cx="8610600" cy="5194300"/>
          </a:xfrm>
        </p:spPr>
        <p:txBody>
          <a:bodyPr/>
          <a:lstStyle/>
          <a:p>
            <a:r>
              <a:rPr lang="en-US" altLang="en-US" sz="2400" dirty="0"/>
              <a:t>4-way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05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+ Likelihood of conflict misses even lower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-- More tag comparators and wider data mux; larger tags</a:t>
            </a:r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112FA3FD-6626-478A-92FF-8EA62F101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490663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CCAF98E6-E2BB-4DCB-B61E-92076F56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660525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179A94A8-DC79-48ED-8D35-D06C012B5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485900"/>
            <a:ext cx="1477963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69A98B8F-9B55-4564-B32C-CFB625AFB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1655763"/>
            <a:ext cx="1477963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4" name="Rectangle 8">
            <a:extLst>
              <a:ext uri="{FF2B5EF4-FFF2-40B4-BE49-F238E27FC236}">
                <a16:creationId xmlns:a16="http://schemas.microsoft.com/office/drawing/2014/main" id="{0C887BDB-B5B4-4784-A5A8-6C6CF6C9B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1471613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5" name="Rectangle 9">
            <a:extLst>
              <a:ext uri="{FF2B5EF4-FFF2-40B4-BE49-F238E27FC236}">
                <a16:creationId xmlns:a16="http://schemas.microsoft.com/office/drawing/2014/main" id="{3E275BB1-7C01-4035-8591-AD88E3255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1643063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6" name="Rectangle 10">
            <a:extLst>
              <a:ext uri="{FF2B5EF4-FFF2-40B4-BE49-F238E27FC236}">
                <a16:creationId xmlns:a16="http://schemas.microsoft.com/office/drawing/2014/main" id="{374272AD-3AD5-42A7-BC38-FA6C71E16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1452563"/>
            <a:ext cx="1476375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7" name="Rectangle 11">
            <a:extLst>
              <a:ext uri="{FF2B5EF4-FFF2-40B4-BE49-F238E27FC236}">
                <a16:creationId xmlns:a16="http://schemas.microsoft.com/office/drawing/2014/main" id="{C2503B51-BA66-4868-9007-83DAAE95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1624013"/>
            <a:ext cx="1476375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28" name="TextBox 12">
            <a:extLst>
              <a:ext uri="{FF2B5EF4-FFF2-40B4-BE49-F238E27FC236}">
                <a16:creationId xmlns:a16="http://schemas.microsoft.com/office/drawing/2014/main" id="{35416E93-BF18-4FBC-8101-444406918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99695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Tag store</a:t>
            </a:r>
          </a:p>
        </p:txBody>
      </p:sp>
      <p:sp>
        <p:nvSpPr>
          <p:cNvPr id="86029" name="Rectangle 13">
            <a:extLst>
              <a:ext uri="{FF2B5EF4-FFF2-40B4-BE49-F238E27FC236}">
                <a16:creationId xmlns:a16="http://schemas.microsoft.com/office/drawing/2014/main" id="{9070C969-7465-4279-A462-2EA984D2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3759200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0" name="Rectangle 14">
            <a:extLst>
              <a:ext uri="{FF2B5EF4-FFF2-40B4-BE49-F238E27FC236}">
                <a16:creationId xmlns:a16="http://schemas.microsoft.com/office/drawing/2014/main" id="{C886586D-A121-40EF-BA2E-86DB9708F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3929063"/>
            <a:ext cx="1477962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1" name="Rectangle 15">
            <a:extLst>
              <a:ext uri="{FF2B5EF4-FFF2-40B4-BE49-F238E27FC236}">
                <a16:creationId xmlns:a16="http://schemas.microsoft.com/office/drawing/2014/main" id="{43F51CA9-55B4-476A-AE6C-9733A8B78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3754438"/>
            <a:ext cx="1477963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2" name="Rectangle 16">
            <a:extLst>
              <a:ext uri="{FF2B5EF4-FFF2-40B4-BE49-F238E27FC236}">
                <a16:creationId xmlns:a16="http://schemas.microsoft.com/office/drawing/2014/main" id="{844CF55A-84C1-4F24-BDB8-214ACDD6D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3924300"/>
            <a:ext cx="1477963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3" name="Rectangle 17">
            <a:extLst>
              <a:ext uri="{FF2B5EF4-FFF2-40B4-BE49-F238E27FC236}">
                <a16:creationId xmlns:a16="http://schemas.microsoft.com/office/drawing/2014/main" id="{60B4C110-26C3-4E5B-B97B-E976133B2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740150"/>
            <a:ext cx="1477962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4" name="Rectangle 18">
            <a:extLst>
              <a:ext uri="{FF2B5EF4-FFF2-40B4-BE49-F238E27FC236}">
                <a16:creationId xmlns:a16="http://schemas.microsoft.com/office/drawing/2014/main" id="{EE678FA3-4311-48E3-A689-FDC63A941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911600"/>
            <a:ext cx="1477962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5" name="Rectangle 19">
            <a:extLst>
              <a:ext uri="{FF2B5EF4-FFF2-40B4-BE49-F238E27FC236}">
                <a16:creationId xmlns:a16="http://schemas.microsoft.com/office/drawing/2014/main" id="{68701BD0-1059-454E-A055-B84B4DD20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3721100"/>
            <a:ext cx="1476375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6" name="Rectangle 20">
            <a:extLst>
              <a:ext uri="{FF2B5EF4-FFF2-40B4-BE49-F238E27FC236}">
                <a16:creationId xmlns:a16="http://schemas.microsoft.com/office/drawing/2014/main" id="{02D6E031-37B2-4252-B988-90A4076F3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3892550"/>
            <a:ext cx="1476375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7" name="TextBox 21">
            <a:extLst>
              <a:ext uri="{FF2B5EF4-FFF2-40B4-BE49-F238E27FC236}">
                <a16:creationId xmlns:a16="http://schemas.microsoft.com/office/drawing/2014/main" id="{4BE7046C-6D00-40B9-B661-50807CC83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5" y="3267075"/>
            <a:ext cx="124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Data store</a:t>
            </a:r>
          </a:p>
        </p:txBody>
      </p:sp>
      <p:sp>
        <p:nvSpPr>
          <p:cNvPr id="86038" name="Rectangle 26">
            <a:extLst>
              <a:ext uri="{FF2B5EF4-FFF2-40B4-BE49-F238E27FC236}">
                <a16:creationId xmlns:a16="http://schemas.microsoft.com/office/drawing/2014/main" id="{CE212349-E617-491C-9E48-D59AAEA77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075" y="2105025"/>
            <a:ext cx="625475" cy="3365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39" name="TextBox 27">
            <a:extLst>
              <a:ext uri="{FF2B5EF4-FFF2-40B4-BE49-F238E27FC236}">
                <a16:creationId xmlns:a16="http://schemas.microsoft.com/office/drawing/2014/main" id="{B2ADE8F7-868A-46E3-9332-6DEBA76DF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208121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sp>
        <p:nvSpPr>
          <p:cNvPr id="86040" name="Rectangle 35">
            <a:extLst>
              <a:ext uri="{FF2B5EF4-FFF2-40B4-BE49-F238E27FC236}">
                <a16:creationId xmlns:a16="http://schemas.microsoft.com/office/drawing/2014/main" id="{D196DDBC-7DA2-46F0-82E5-9C4BCC1A1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210185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41" name="TextBox 36">
            <a:extLst>
              <a:ext uri="{FF2B5EF4-FFF2-40B4-BE49-F238E27FC236}">
                <a16:creationId xmlns:a16="http://schemas.microsoft.com/office/drawing/2014/main" id="{FB9C237D-7243-48EB-BCC6-B20FDCC9D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079625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sp>
        <p:nvSpPr>
          <p:cNvPr id="86042" name="Rectangle 26">
            <a:extLst>
              <a:ext uri="{FF2B5EF4-FFF2-40B4-BE49-F238E27FC236}">
                <a16:creationId xmlns:a16="http://schemas.microsoft.com/office/drawing/2014/main" id="{E90522DB-B661-4024-A7DB-4EB19A831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38" y="2098675"/>
            <a:ext cx="625475" cy="3365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43" name="TextBox 27">
            <a:extLst>
              <a:ext uri="{FF2B5EF4-FFF2-40B4-BE49-F238E27FC236}">
                <a16:creationId xmlns:a16="http://schemas.microsoft.com/office/drawing/2014/main" id="{E47A66D0-C23D-420E-B67C-35F23195F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207486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sp>
        <p:nvSpPr>
          <p:cNvPr id="86044" name="Rectangle 35">
            <a:extLst>
              <a:ext uri="{FF2B5EF4-FFF2-40B4-BE49-F238E27FC236}">
                <a16:creationId xmlns:a16="http://schemas.microsoft.com/office/drawing/2014/main" id="{9DD9A97A-CE1E-41E5-A0DA-CB62AAE18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209550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6045" name="TextBox 36">
            <a:extLst>
              <a:ext uri="{FF2B5EF4-FFF2-40B4-BE49-F238E27FC236}">
                <a16:creationId xmlns:a16="http://schemas.microsoft.com/office/drawing/2014/main" id="{38C9D662-7C30-4754-8C1E-2575E0316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2073275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6046" name="Straight Arrow Connector 37">
            <a:extLst>
              <a:ext uri="{FF2B5EF4-FFF2-40B4-BE49-F238E27FC236}">
                <a16:creationId xmlns:a16="http://schemas.microsoft.com/office/drawing/2014/main" id="{21E54773-8ECE-443F-97C8-E093D1375DC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651794" y="1970882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47" name="Freeform 48">
            <a:extLst>
              <a:ext uri="{FF2B5EF4-FFF2-40B4-BE49-F238E27FC236}">
                <a16:creationId xmlns:a16="http://schemas.microsoft.com/office/drawing/2014/main" id="{49073790-3700-431E-851D-925FFFA26B9C}"/>
              </a:ext>
            </a:extLst>
          </p:cNvPr>
          <p:cNvSpPr>
            <a:spLocks/>
          </p:cNvSpPr>
          <p:nvPr/>
        </p:nvSpPr>
        <p:spPr bwMode="auto">
          <a:xfrm>
            <a:off x="941388" y="4371975"/>
            <a:ext cx="6367462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8" name="Text Box 61">
            <a:extLst>
              <a:ext uri="{FF2B5EF4-FFF2-40B4-BE49-F238E27FC236}">
                <a16:creationId xmlns:a16="http://schemas.microsoft.com/office/drawing/2014/main" id="{E165FF63-5EFE-488F-84AB-E640A9B7F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513" y="4351338"/>
            <a:ext cx="7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6049" name="Straight Arrow Connector 59">
            <a:extLst>
              <a:ext uri="{FF2B5EF4-FFF2-40B4-BE49-F238E27FC236}">
                <a16:creationId xmlns:a16="http://schemas.microsoft.com/office/drawing/2014/main" id="{D8B4FFF5-5DE1-4268-AF59-8D71B312399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639094" y="4223544"/>
            <a:ext cx="2952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0" name="Straight Arrow Connector 59">
            <a:extLst>
              <a:ext uri="{FF2B5EF4-FFF2-40B4-BE49-F238E27FC236}">
                <a16:creationId xmlns:a16="http://schemas.microsoft.com/office/drawing/2014/main" id="{DCE41955-2A52-4491-B23D-A2D7C36D310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083719" y="4242594"/>
            <a:ext cx="2952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1" name="Straight Arrow Connector 59">
            <a:extLst>
              <a:ext uri="{FF2B5EF4-FFF2-40B4-BE49-F238E27FC236}">
                <a16:creationId xmlns:a16="http://schemas.microsoft.com/office/drawing/2014/main" id="{0C91250A-BCD9-446E-8983-DCC3802F3B7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872831" y="4223544"/>
            <a:ext cx="2952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2" name="Straight Arrow Connector 59">
            <a:extLst>
              <a:ext uri="{FF2B5EF4-FFF2-40B4-BE49-F238E27FC236}">
                <a16:creationId xmlns:a16="http://schemas.microsoft.com/office/drawing/2014/main" id="{091D22F3-4CF9-45BC-B077-FA3DD54D922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436519" y="4223544"/>
            <a:ext cx="2952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3" name="Straight Arrow Connector 37">
            <a:extLst>
              <a:ext uri="{FF2B5EF4-FFF2-40B4-BE49-F238E27FC236}">
                <a16:creationId xmlns:a16="http://schemas.microsoft.com/office/drawing/2014/main" id="{18863C94-91D6-4E7E-9778-6B72593D141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18656" y="196135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4" name="Straight Arrow Connector 37">
            <a:extLst>
              <a:ext uri="{FF2B5EF4-FFF2-40B4-BE49-F238E27FC236}">
                <a16:creationId xmlns:a16="http://schemas.microsoft.com/office/drawing/2014/main" id="{BE077557-2B72-404B-97EF-F9CB1CECCEC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887119" y="1942307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5" name="Straight Arrow Connector 37">
            <a:extLst>
              <a:ext uri="{FF2B5EF4-FFF2-40B4-BE49-F238E27FC236}">
                <a16:creationId xmlns:a16="http://schemas.microsoft.com/office/drawing/2014/main" id="{315E300A-1858-4FD0-91BE-1E3BAE5199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52394" y="1942307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56" name="Straight Arrow Connector 66">
            <a:extLst>
              <a:ext uri="{FF2B5EF4-FFF2-40B4-BE49-F238E27FC236}">
                <a16:creationId xmlns:a16="http://schemas.microsoft.com/office/drawing/2014/main" id="{4240D01D-B491-4AB9-AC82-88FA1BB5364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114007" y="4785519"/>
            <a:ext cx="1841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57" name="Freeform 48">
            <a:extLst>
              <a:ext uri="{FF2B5EF4-FFF2-40B4-BE49-F238E27FC236}">
                <a16:creationId xmlns:a16="http://schemas.microsoft.com/office/drawing/2014/main" id="{2A3CF3BD-0AEA-409E-A2E3-03667C966FD0}"/>
              </a:ext>
            </a:extLst>
          </p:cNvPr>
          <p:cNvSpPr>
            <a:spLocks/>
          </p:cNvSpPr>
          <p:nvPr/>
        </p:nvSpPr>
        <p:spPr bwMode="auto">
          <a:xfrm>
            <a:off x="3313113" y="4876800"/>
            <a:ext cx="1797050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8" name="Text Box 61">
            <a:extLst>
              <a:ext uri="{FF2B5EF4-FFF2-40B4-BE49-F238E27FC236}">
                <a16:creationId xmlns:a16="http://schemas.microsoft.com/office/drawing/2014/main" id="{C5486645-CAC6-4B20-AA5D-93481DA94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48514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6059" name="Straight Arrow Connector 69">
            <a:extLst>
              <a:ext uri="{FF2B5EF4-FFF2-40B4-BE49-F238E27FC236}">
                <a16:creationId xmlns:a16="http://schemas.microsoft.com/office/drawing/2014/main" id="{9D8C659A-3319-4F54-B50F-F4A8D876346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4881563" y="5037138"/>
            <a:ext cx="523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60" name="TextBox 70">
            <a:extLst>
              <a:ext uri="{FF2B5EF4-FFF2-40B4-BE49-F238E27FC236}">
                <a16:creationId xmlns:a16="http://schemas.microsoft.com/office/drawing/2014/main" id="{71FD66E8-EDDC-489B-871C-822A7061D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4729163"/>
            <a:ext cx="1179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cxnSp>
        <p:nvCxnSpPr>
          <p:cNvPr id="86061" name="Straight Arrow Connector 71">
            <a:extLst>
              <a:ext uri="{FF2B5EF4-FFF2-40B4-BE49-F238E27FC236}">
                <a16:creationId xmlns:a16="http://schemas.microsoft.com/office/drawing/2014/main" id="{885B967D-0CED-474B-9A21-8AC74A9C0E0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121150" y="5280025"/>
            <a:ext cx="1682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62" name="TextBox 51">
            <a:extLst>
              <a:ext uri="{FF2B5EF4-FFF2-40B4-BE49-F238E27FC236}">
                <a16:creationId xmlns:a16="http://schemas.microsoft.com/office/drawing/2014/main" id="{3A8B781E-4507-4CA5-8C8A-B74A6885D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2690813"/>
            <a:ext cx="6731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cs typeface="Arial" panose="020B0604020202020204" pitchFamily="34" charset="0"/>
              </a:rPr>
              <a:t>Logic</a:t>
            </a:r>
          </a:p>
        </p:txBody>
      </p:sp>
      <p:cxnSp>
        <p:nvCxnSpPr>
          <p:cNvPr id="86063" name="Straight Arrow Connector 76">
            <a:extLst>
              <a:ext uri="{FF2B5EF4-FFF2-40B4-BE49-F238E27FC236}">
                <a16:creationId xmlns:a16="http://schemas.microsoft.com/office/drawing/2014/main" id="{17519A7E-18B5-4F65-9B10-D155A6A170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74863" y="2433638"/>
            <a:ext cx="1638300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64" name="Straight Arrow Connector 78">
            <a:extLst>
              <a:ext uri="{FF2B5EF4-FFF2-40B4-BE49-F238E27FC236}">
                <a16:creationId xmlns:a16="http://schemas.microsoft.com/office/drawing/2014/main" id="{E5F66BF9-B287-4D14-9BA8-644E27B2C9E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621087" y="2451101"/>
            <a:ext cx="257175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65" name="Straight Arrow Connector 80">
            <a:extLst>
              <a:ext uri="{FF2B5EF4-FFF2-40B4-BE49-F238E27FC236}">
                <a16:creationId xmlns:a16="http://schemas.microsoft.com/office/drawing/2014/main" id="{F363E464-E65B-4ECC-A9FF-6A7D4614584D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202113" y="2433638"/>
            <a:ext cx="528637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66" name="Straight Arrow Connector 82">
            <a:extLst>
              <a:ext uri="{FF2B5EF4-FFF2-40B4-BE49-F238E27FC236}">
                <a16:creationId xmlns:a16="http://schemas.microsoft.com/office/drawing/2014/main" id="{0D0C0EE2-FB2D-4047-8777-57E5C7E144A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386263" y="2439988"/>
            <a:ext cx="190817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67" name="Straight Arrow Connector 84">
            <a:extLst>
              <a:ext uri="{FF2B5EF4-FFF2-40B4-BE49-F238E27FC236}">
                <a16:creationId xmlns:a16="http://schemas.microsoft.com/office/drawing/2014/main" id="{290F250B-7B2D-4A6C-B100-FB0E8B0AF6B4}"/>
              </a:ext>
            </a:extLst>
          </p:cNvPr>
          <p:cNvCxnSpPr>
            <a:cxnSpLocks noChangeShapeType="1"/>
            <a:stCxn id="86062" idx="3"/>
          </p:cNvCxnSpPr>
          <p:nvPr/>
        </p:nvCxnSpPr>
        <p:spPr bwMode="auto">
          <a:xfrm>
            <a:off x="4386263" y="2860675"/>
            <a:ext cx="495300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68" name="TextBox 86">
            <a:extLst>
              <a:ext uri="{FF2B5EF4-FFF2-40B4-BE49-F238E27FC236}">
                <a16:creationId xmlns:a16="http://schemas.microsoft.com/office/drawing/2014/main" id="{D67AF946-F746-4671-9ED6-0B944D68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3" y="2687638"/>
            <a:ext cx="595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Hit?</a:t>
            </a:r>
          </a:p>
        </p:txBody>
      </p:sp>
      <p:cxnSp>
        <p:nvCxnSpPr>
          <p:cNvPr id="86069" name="Straight Connector 91">
            <a:extLst>
              <a:ext uri="{FF2B5EF4-FFF2-40B4-BE49-F238E27FC236}">
                <a16:creationId xmlns:a16="http://schemas.microsoft.com/office/drawing/2014/main" id="{ABD304D7-F6C8-4847-91DA-ECCD6AE1ABE4}"/>
              </a:ext>
            </a:extLst>
          </p:cNvPr>
          <p:cNvCxnSpPr>
            <a:cxnSpLocks noChangeShapeType="1"/>
            <a:stCxn id="86062" idx="1"/>
          </p:cNvCxnSpPr>
          <p:nvPr/>
        </p:nvCxnSpPr>
        <p:spPr bwMode="auto">
          <a:xfrm rot="10800000" flipV="1">
            <a:off x="508000" y="2860675"/>
            <a:ext cx="3205163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70" name="Straight Connector 93">
            <a:extLst>
              <a:ext uri="{FF2B5EF4-FFF2-40B4-BE49-F238E27FC236}">
                <a16:creationId xmlns:a16="http://schemas.microsoft.com/office/drawing/2014/main" id="{A6844A81-26A9-42B5-ADFF-EC496D1F20C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296862" y="4071938"/>
            <a:ext cx="16097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071" name="Straight Arrow Connector 95">
            <a:extLst>
              <a:ext uri="{FF2B5EF4-FFF2-40B4-BE49-F238E27FC236}">
                <a16:creationId xmlns:a16="http://schemas.microsoft.com/office/drawing/2014/main" id="{32B30375-154B-46E0-AA7A-3CC4BE230C3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08000" y="4525963"/>
            <a:ext cx="1163638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A22327-492F-4804-9226-D1E9C4F4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2" grpId="0" animBg="1"/>
      <p:bldP spid="86023" grpId="0" animBg="1"/>
      <p:bldP spid="86024" grpId="0" animBg="1"/>
      <p:bldP spid="86025" grpId="0" animBg="1"/>
      <p:bldP spid="86026" grpId="0" animBg="1"/>
      <p:bldP spid="86027" grpId="0" animBg="1"/>
      <p:bldP spid="86028" grpId="0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 animBg="1"/>
      <p:bldP spid="86037" grpId="0"/>
      <p:bldP spid="86038" grpId="0" animBg="1"/>
      <p:bldP spid="86039" grpId="0"/>
      <p:bldP spid="86040" grpId="0" animBg="1"/>
      <p:bldP spid="86041" grpId="0"/>
      <p:bldP spid="86042" grpId="0" animBg="1"/>
      <p:bldP spid="86043" grpId="0"/>
      <p:bldP spid="86044" grpId="0" animBg="1"/>
      <p:bldP spid="86045" grpId="0"/>
      <p:bldP spid="86048" grpId="0"/>
      <p:bldP spid="86058" grpId="0"/>
      <p:bldP spid="86060" grpId="0"/>
      <p:bldP spid="86062" grpId="0" animBg="1"/>
      <p:bldP spid="860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C08813F6-3194-442B-8751-E57AA2EF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Full Associativity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04A9829B-0BB5-4FF2-AB3E-09A67EA36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/>
              <a:t>Fully associative cache</a:t>
            </a:r>
          </a:p>
          <a:p>
            <a:pPr lvl="1"/>
            <a:r>
              <a:rPr lang="en-US" altLang="en-US"/>
              <a:t>A block can be placed in </a:t>
            </a:r>
            <a:r>
              <a:rPr lang="en-US" altLang="en-US">
                <a:solidFill>
                  <a:srgbClr val="0000FF"/>
                </a:solidFill>
              </a:rPr>
              <a:t>any</a:t>
            </a:r>
            <a:r>
              <a:rPr lang="en-US" altLang="en-US"/>
              <a:t> cache location</a:t>
            </a:r>
          </a:p>
          <a:p>
            <a:endParaRPr lang="en-US" altLang="en-US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073CA7F4-C0C1-4E2D-83D8-3F95D32D7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2327275"/>
            <a:ext cx="863600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87D677C5-203B-4BFD-B24F-1AEABC921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327275"/>
            <a:ext cx="863600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0B941C73-A189-4B23-9718-2F19577C4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263" y="2327275"/>
            <a:ext cx="863600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3A753E2A-7576-4CC4-8406-D42017933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327275"/>
            <a:ext cx="863600" cy="1666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48" name="Rectangle 8">
            <a:extLst>
              <a:ext uri="{FF2B5EF4-FFF2-40B4-BE49-F238E27FC236}">
                <a16:creationId xmlns:a16="http://schemas.microsoft.com/office/drawing/2014/main" id="{D988DF99-C5B2-40DF-A2D1-D0860460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233203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49" name="Rectangle 9">
            <a:extLst>
              <a:ext uri="{FF2B5EF4-FFF2-40B4-BE49-F238E27FC236}">
                <a16:creationId xmlns:a16="http://schemas.microsoft.com/office/drawing/2014/main" id="{DC367A26-FC92-4EF9-BFEB-E28396420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233203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0" name="Rectangle 10">
            <a:extLst>
              <a:ext uri="{FF2B5EF4-FFF2-40B4-BE49-F238E27FC236}">
                <a16:creationId xmlns:a16="http://schemas.microsoft.com/office/drawing/2014/main" id="{A5BD13FD-2012-47A0-B911-C3E3C7E3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233203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1" name="Rectangle 11">
            <a:extLst>
              <a:ext uri="{FF2B5EF4-FFF2-40B4-BE49-F238E27FC236}">
                <a16:creationId xmlns:a16="http://schemas.microsoft.com/office/drawing/2014/main" id="{BE3368BC-7AF6-455F-B99A-EFE2833CB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738" y="233203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2" name="Rectangle 12">
            <a:extLst>
              <a:ext uri="{FF2B5EF4-FFF2-40B4-BE49-F238E27FC236}">
                <a16:creationId xmlns:a16="http://schemas.microsoft.com/office/drawing/2014/main" id="{F37D1E45-9F72-428B-99A4-2FE4E3F6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425" y="462438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3" name="Rectangle 13">
            <a:extLst>
              <a:ext uri="{FF2B5EF4-FFF2-40B4-BE49-F238E27FC236}">
                <a16:creationId xmlns:a16="http://schemas.microsoft.com/office/drawing/2014/main" id="{BD15520D-BB42-43D3-876F-E755BEC4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2438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4" name="Rectangle 14">
            <a:extLst>
              <a:ext uri="{FF2B5EF4-FFF2-40B4-BE49-F238E27FC236}">
                <a16:creationId xmlns:a16="http://schemas.microsoft.com/office/drawing/2014/main" id="{D34147A4-DC32-44A5-954D-9A812692A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462438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5" name="Rectangle 15">
            <a:extLst>
              <a:ext uri="{FF2B5EF4-FFF2-40B4-BE49-F238E27FC236}">
                <a16:creationId xmlns:a16="http://schemas.microsoft.com/office/drawing/2014/main" id="{EDAB1850-A0BE-46A8-804D-078A10A77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863" y="4624388"/>
            <a:ext cx="863600" cy="1666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6" name="Rectangle 16">
            <a:extLst>
              <a:ext uri="{FF2B5EF4-FFF2-40B4-BE49-F238E27FC236}">
                <a16:creationId xmlns:a16="http://schemas.microsoft.com/office/drawing/2014/main" id="{0FA52894-5122-4E88-8714-5DEF52B5C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263" y="4629150"/>
            <a:ext cx="863600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7" name="Rectangle 17">
            <a:extLst>
              <a:ext uri="{FF2B5EF4-FFF2-40B4-BE49-F238E27FC236}">
                <a16:creationId xmlns:a16="http://schemas.microsoft.com/office/drawing/2014/main" id="{719C3D34-02F1-4BF0-9E48-5EDAB8C2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4629150"/>
            <a:ext cx="863600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8" name="Rectangle 18">
            <a:extLst>
              <a:ext uri="{FF2B5EF4-FFF2-40B4-BE49-F238E27FC236}">
                <a16:creationId xmlns:a16="http://schemas.microsoft.com/office/drawing/2014/main" id="{9E1BA74B-F4FB-4FDF-9CC0-2FF66A31D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4629150"/>
            <a:ext cx="863600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59" name="Rectangle 19">
            <a:extLst>
              <a:ext uri="{FF2B5EF4-FFF2-40B4-BE49-F238E27FC236}">
                <a16:creationId xmlns:a16="http://schemas.microsoft.com/office/drawing/2014/main" id="{12C5B017-28B9-4490-9BC2-85D33821B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700" y="4629150"/>
            <a:ext cx="863600" cy="1651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60" name="TextBox 20">
            <a:extLst>
              <a:ext uri="{FF2B5EF4-FFF2-40B4-BE49-F238E27FC236}">
                <a16:creationId xmlns:a16="http://schemas.microsoft.com/office/drawing/2014/main" id="{84C22EFF-B666-471F-A5B5-FE81CC31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7888"/>
            <a:ext cx="113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Tag store</a:t>
            </a:r>
          </a:p>
        </p:txBody>
      </p:sp>
      <p:sp>
        <p:nvSpPr>
          <p:cNvPr id="87061" name="TextBox 21">
            <a:extLst>
              <a:ext uri="{FF2B5EF4-FFF2-40B4-BE49-F238E27FC236}">
                <a16:creationId xmlns:a16="http://schemas.microsoft.com/office/drawing/2014/main" id="{5B6D27E8-F9C0-43E1-AE93-FFDD920EF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4518025"/>
            <a:ext cx="1249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Data store</a:t>
            </a:r>
          </a:p>
        </p:txBody>
      </p:sp>
      <p:sp>
        <p:nvSpPr>
          <p:cNvPr id="87062" name="Rectangle 35">
            <a:extLst>
              <a:ext uri="{FF2B5EF4-FFF2-40B4-BE49-F238E27FC236}">
                <a16:creationId xmlns:a16="http://schemas.microsoft.com/office/drawing/2014/main" id="{7639C111-3F14-4142-AB11-7035A810C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744788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63" name="TextBox 36">
            <a:extLst>
              <a:ext uri="{FF2B5EF4-FFF2-40B4-BE49-F238E27FC236}">
                <a16:creationId xmlns:a16="http://schemas.microsoft.com/office/drawing/2014/main" id="{AD54D8C3-20B2-423A-8395-19A9DB2D2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2722563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64" name="Straight Arrow Connector 37">
            <a:extLst>
              <a:ext uri="{FF2B5EF4-FFF2-40B4-BE49-F238E27FC236}">
                <a16:creationId xmlns:a16="http://schemas.microsoft.com/office/drawing/2014/main" id="{4E01E205-6A46-469F-8948-4C5014915FB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51013" y="2613025"/>
            <a:ext cx="26828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5" name="Rectangle 35">
            <a:extLst>
              <a:ext uri="{FF2B5EF4-FFF2-40B4-BE49-F238E27FC236}">
                <a16:creationId xmlns:a16="http://schemas.microsoft.com/office/drawing/2014/main" id="{8F9BA94F-AA78-4F23-8B3F-9C02AD36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2754313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66" name="TextBox 36">
            <a:extLst>
              <a:ext uri="{FF2B5EF4-FFF2-40B4-BE49-F238E27FC236}">
                <a16:creationId xmlns:a16="http://schemas.microsoft.com/office/drawing/2014/main" id="{07E5210B-FED8-4F6C-990E-10512771C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2732088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67" name="Straight Arrow Connector 37">
            <a:extLst>
              <a:ext uri="{FF2B5EF4-FFF2-40B4-BE49-F238E27FC236}">
                <a16:creationId xmlns:a16="http://schemas.microsoft.com/office/drawing/2014/main" id="{B10583D3-E098-4208-8083-018D61262F2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24931" y="2623344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68" name="Rectangle 35">
            <a:extLst>
              <a:ext uri="{FF2B5EF4-FFF2-40B4-BE49-F238E27FC236}">
                <a16:creationId xmlns:a16="http://schemas.microsoft.com/office/drawing/2014/main" id="{1552EB0F-BD38-4237-A3CE-2B5F26004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2759075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69" name="TextBox 36">
            <a:extLst>
              <a:ext uri="{FF2B5EF4-FFF2-40B4-BE49-F238E27FC236}">
                <a16:creationId xmlns:a16="http://schemas.microsoft.com/office/drawing/2014/main" id="{9055586D-7499-4EBC-B42D-873900CD6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2736850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70" name="Straight Arrow Connector 37">
            <a:extLst>
              <a:ext uri="{FF2B5EF4-FFF2-40B4-BE49-F238E27FC236}">
                <a16:creationId xmlns:a16="http://schemas.microsoft.com/office/drawing/2014/main" id="{C3F57BAD-91BA-4EBC-9C13-95AD90D3B02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74256" y="262810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71" name="Rectangle 35">
            <a:extLst>
              <a:ext uri="{FF2B5EF4-FFF2-40B4-BE49-F238E27FC236}">
                <a16:creationId xmlns:a16="http://schemas.microsoft.com/office/drawing/2014/main" id="{DDB9675A-B969-4831-9917-66BD3C894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2747963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72" name="TextBox 36">
            <a:extLst>
              <a:ext uri="{FF2B5EF4-FFF2-40B4-BE49-F238E27FC236}">
                <a16:creationId xmlns:a16="http://schemas.microsoft.com/office/drawing/2014/main" id="{9B6BDDF5-994A-44DF-B84C-B592FF01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2725738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73" name="Straight Arrow Connector 37">
            <a:extLst>
              <a:ext uri="{FF2B5EF4-FFF2-40B4-BE49-F238E27FC236}">
                <a16:creationId xmlns:a16="http://schemas.microsoft.com/office/drawing/2014/main" id="{E1C80E84-EDB4-4960-B1C3-74DFDEEB8D0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457700" y="2617788"/>
            <a:ext cx="2682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74" name="Rectangle 35">
            <a:extLst>
              <a:ext uri="{FF2B5EF4-FFF2-40B4-BE49-F238E27FC236}">
                <a16:creationId xmlns:a16="http://schemas.microsoft.com/office/drawing/2014/main" id="{DF6C685D-ADBD-43EF-9BE3-E08A8709D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78130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75" name="TextBox 36">
            <a:extLst>
              <a:ext uri="{FF2B5EF4-FFF2-40B4-BE49-F238E27FC236}">
                <a16:creationId xmlns:a16="http://schemas.microsoft.com/office/drawing/2014/main" id="{8C6CE668-3DC0-4930-A321-47C72D3C2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2759075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76" name="Straight Arrow Connector 37">
            <a:extLst>
              <a:ext uri="{FF2B5EF4-FFF2-40B4-BE49-F238E27FC236}">
                <a16:creationId xmlns:a16="http://schemas.microsoft.com/office/drawing/2014/main" id="{1F2BF8B4-D36F-460C-ABB8-2BA181BD257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69719" y="2650332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77" name="Rectangle 35">
            <a:extLst>
              <a:ext uri="{FF2B5EF4-FFF2-40B4-BE49-F238E27FC236}">
                <a16:creationId xmlns:a16="http://schemas.microsoft.com/office/drawing/2014/main" id="{310AC716-1C69-4642-8774-6CE38AE2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2768600"/>
            <a:ext cx="625475" cy="3381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78" name="TextBox 36">
            <a:extLst>
              <a:ext uri="{FF2B5EF4-FFF2-40B4-BE49-F238E27FC236}">
                <a16:creationId xmlns:a16="http://schemas.microsoft.com/office/drawing/2014/main" id="{7393B8CB-A4CA-4F7F-89CD-12287A46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900" y="2746375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79" name="Straight Arrow Connector 37">
            <a:extLst>
              <a:ext uri="{FF2B5EF4-FFF2-40B4-BE49-F238E27FC236}">
                <a16:creationId xmlns:a16="http://schemas.microsoft.com/office/drawing/2014/main" id="{E69161AF-965C-4219-965D-D1291133950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289675" y="2638425"/>
            <a:ext cx="2682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80" name="Rectangle 35">
            <a:extLst>
              <a:ext uri="{FF2B5EF4-FFF2-40B4-BE49-F238E27FC236}">
                <a16:creationId xmlns:a16="http://schemas.microsoft.com/office/drawing/2014/main" id="{A30FEF46-E26B-402A-A005-78DC1C4F5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2754313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81" name="TextBox 36">
            <a:extLst>
              <a:ext uri="{FF2B5EF4-FFF2-40B4-BE49-F238E27FC236}">
                <a16:creationId xmlns:a16="http://schemas.microsoft.com/office/drawing/2014/main" id="{839B04FE-F88C-481D-B6B1-E4E23377E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175" y="2732088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82" name="Straight Arrow Connector 37">
            <a:extLst>
              <a:ext uri="{FF2B5EF4-FFF2-40B4-BE49-F238E27FC236}">
                <a16:creationId xmlns:a16="http://schemas.microsoft.com/office/drawing/2014/main" id="{4D5C0CB0-5790-46E6-84B5-E8AD5E99C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219156" y="2623344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83" name="Rectangle 35">
            <a:extLst>
              <a:ext uri="{FF2B5EF4-FFF2-40B4-BE49-F238E27FC236}">
                <a16:creationId xmlns:a16="http://schemas.microsoft.com/office/drawing/2014/main" id="{C2145C95-7268-4CED-BB57-7DDFC4BF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773363"/>
            <a:ext cx="625475" cy="33813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7084" name="TextBox 36">
            <a:extLst>
              <a:ext uri="{FF2B5EF4-FFF2-40B4-BE49-F238E27FC236}">
                <a16:creationId xmlns:a16="http://schemas.microsoft.com/office/drawing/2014/main" id="{CA741B0C-E3E3-4F93-899F-857866613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2751138"/>
            <a:ext cx="47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cs typeface="Arial" panose="020B0604020202020204" pitchFamily="34" charset="0"/>
              </a:rPr>
              <a:t>=?</a:t>
            </a:r>
          </a:p>
        </p:txBody>
      </p:sp>
      <p:cxnSp>
        <p:nvCxnSpPr>
          <p:cNvPr id="87085" name="Straight Arrow Connector 37">
            <a:extLst>
              <a:ext uri="{FF2B5EF4-FFF2-40B4-BE49-F238E27FC236}">
                <a16:creationId xmlns:a16="http://schemas.microsoft.com/office/drawing/2014/main" id="{FCEAA0B8-5A1D-4D47-8939-C89DF5C126D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98631" y="2642394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86" name="Freeform 48">
            <a:extLst>
              <a:ext uri="{FF2B5EF4-FFF2-40B4-BE49-F238E27FC236}">
                <a16:creationId xmlns:a16="http://schemas.microsoft.com/office/drawing/2014/main" id="{472A0C55-38AE-4DDF-9E7C-43BBBB3A5CD5}"/>
              </a:ext>
            </a:extLst>
          </p:cNvPr>
          <p:cNvSpPr>
            <a:spLocks/>
          </p:cNvSpPr>
          <p:nvPr/>
        </p:nvSpPr>
        <p:spPr bwMode="auto">
          <a:xfrm>
            <a:off x="1368425" y="5072063"/>
            <a:ext cx="7254875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7" name="Text Box 61">
            <a:extLst>
              <a:ext uri="{FF2B5EF4-FFF2-40B4-BE49-F238E27FC236}">
                <a16:creationId xmlns:a16="http://schemas.microsoft.com/office/drawing/2014/main" id="{38AAC32C-53F2-4726-A47C-BCC75780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5024438"/>
            <a:ext cx="809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cxnSp>
        <p:nvCxnSpPr>
          <p:cNvPr id="87088" name="Straight Arrow Connector 66">
            <a:extLst>
              <a:ext uri="{FF2B5EF4-FFF2-40B4-BE49-F238E27FC236}">
                <a16:creationId xmlns:a16="http://schemas.microsoft.com/office/drawing/2014/main" id="{DDDFFB77-64D8-4196-BB8D-C77CA95AA6E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922837" y="5499101"/>
            <a:ext cx="155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089" name="Freeform 48">
            <a:extLst>
              <a:ext uri="{FF2B5EF4-FFF2-40B4-BE49-F238E27FC236}">
                <a16:creationId xmlns:a16="http://schemas.microsoft.com/office/drawing/2014/main" id="{0A184B28-3E79-44A5-95EF-5D683DCDA499}"/>
              </a:ext>
            </a:extLst>
          </p:cNvPr>
          <p:cNvSpPr>
            <a:spLocks/>
          </p:cNvSpPr>
          <p:nvPr/>
        </p:nvSpPr>
        <p:spPr bwMode="auto">
          <a:xfrm>
            <a:off x="3971925" y="5576888"/>
            <a:ext cx="2046288" cy="320675"/>
          </a:xfrm>
          <a:custGeom>
            <a:avLst/>
            <a:gdLst>
              <a:gd name="T0" fmla="*/ 2147483647 w 1132"/>
              <a:gd name="T1" fmla="*/ 0 h 202"/>
              <a:gd name="T2" fmla="*/ 2147483647 w 1132"/>
              <a:gd name="T3" fmla="*/ 2147483647 h 202"/>
              <a:gd name="T4" fmla="*/ 2147483647 w 1132"/>
              <a:gd name="T5" fmla="*/ 2147483647 h 202"/>
              <a:gd name="T6" fmla="*/ 0 w 1132"/>
              <a:gd name="T7" fmla="*/ 0 h 202"/>
              <a:gd name="T8" fmla="*/ 2147483647 w 113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202"/>
              <a:gd name="T17" fmla="*/ 1132 w 113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202">
                <a:moveTo>
                  <a:pt x="1132" y="0"/>
                </a:moveTo>
                <a:lnTo>
                  <a:pt x="849" y="202"/>
                </a:lnTo>
                <a:lnTo>
                  <a:pt x="283" y="202"/>
                </a:lnTo>
                <a:lnTo>
                  <a:pt x="0" y="0"/>
                </a:lnTo>
                <a:lnTo>
                  <a:pt x="1132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90" name="Text Box 61">
            <a:extLst>
              <a:ext uri="{FF2B5EF4-FFF2-40B4-BE49-F238E27FC236}">
                <a16:creationId xmlns:a16="http://schemas.microsoft.com/office/drawing/2014/main" id="{05BAFCAF-6212-4C64-B306-535080765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5559425"/>
            <a:ext cx="793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MUX</a:t>
            </a:r>
          </a:p>
        </p:txBody>
      </p:sp>
      <p:sp>
        <p:nvSpPr>
          <p:cNvPr id="87091" name="TextBox 70">
            <a:extLst>
              <a:ext uri="{FF2B5EF4-FFF2-40B4-BE49-F238E27FC236}">
                <a16:creationId xmlns:a16="http://schemas.microsoft.com/office/drawing/2014/main" id="{C8B1F4DC-1DC8-416A-860E-2FDB393FA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5429250"/>
            <a:ext cx="134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byte in block</a:t>
            </a:r>
          </a:p>
        </p:txBody>
      </p:sp>
      <p:cxnSp>
        <p:nvCxnSpPr>
          <p:cNvPr id="87092" name="Straight Arrow Connector 71">
            <a:extLst>
              <a:ext uri="{FF2B5EF4-FFF2-40B4-BE49-F238E27FC236}">
                <a16:creationId xmlns:a16="http://schemas.microsoft.com/office/drawing/2014/main" id="{FFB88474-2682-4FBE-8C3F-F4BCFEBE529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4866482" y="6022181"/>
            <a:ext cx="2524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3" name="Straight Arrow Connector 69">
            <a:extLst>
              <a:ext uri="{FF2B5EF4-FFF2-40B4-BE49-F238E27FC236}">
                <a16:creationId xmlns:a16="http://schemas.microsoft.com/office/drawing/2014/main" id="{70AA9257-C68F-4CEF-831C-B6AD78136E3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5722938" y="5735638"/>
            <a:ext cx="523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4" name="Straight Arrow Connector 37">
            <a:extLst>
              <a:ext uri="{FF2B5EF4-FFF2-40B4-BE49-F238E27FC236}">
                <a16:creationId xmlns:a16="http://schemas.microsoft.com/office/drawing/2014/main" id="{2BD0363F-D3A3-41D1-B6CD-B70864D088C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48631" y="492045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5" name="Straight Arrow Connector 37">
            <a:extLst>
              <a:ext uri="{FF2B5EF4-FFF2-40B4-BE49-F238E27FC236}">
                <a16:creationId xmlns:a16="http://schemas.microsoft.com/office/drawing/2014/main" id="{DDB2CFAD-B7C6-41A1-89BC-D54A02C0DF1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23344" y="4929982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6" name="Straight Arrow Connector 37">
            <a:extLst>
              <a:ext uri="{FF2B5EF4-FFF2-40B4-BE49-F238E27FC236}">
                <a16:creationId xmlns:a16="http://schemas.microsoft.com/office/drawing/2014/main" id="{452F95CA-D0A9-4C10-943A-9FA345ABB0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72669" y="4934744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7" name="Straight Arrow Connector 37">
            <a:extLst>
              <a:ext uri="{FF2B5EF4-FFF2-40B4-BE49-F238E27FC236}">
                <a16:creationId xmlns:a16="http://schemas.microsoft.com/office/drawing/2014/main" id="{B60073AA-21AF-4E88-BE03-649B5D18AA8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456113" y="4924425"/>
            <a:ext cx="26828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8" name="Straight Arrow Connector 37">
            <a:extLst>
              <a:ext uri="{FF2B5EF4-FFF2-40B4-BE49-F238E27FC236}">
                <a16:creationId xmlns:a16="http://schemas.microsoft.com/office/drawing/2014/main" id="{BE54331F-8B1C-48B2-82F7-C4FF8626E1E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68131" y="4956969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99" name="Straight Arrow Connector 37">
            <a:extLst>
              <a:ext uri="{FF2B5EF4-FFF2-40B4-BE49-F238E27FC236}">
                <a16:creationId xmlns:a16="http://schemas.microsoft.com/office/drawing/2014/main" id="{2FE267C0-EBD0-4DC7-BC24-7C66BC61F90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288088" y="4945063"/>
            <a:ext cx="2682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0" name="Straight Arrow Connector 37">
            <a:extLst>
              <a:ext uri="{FF2B5EF4-FFF2-40B4-BE49-F238E27FC236}">
                <a16:creationId xmlns:a16="http://schemas.microsoft.com/office/drawing/2014/main" id="{3AC3E0A3-CE1F-4C36-9C29-FBD7C4A9EEF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217569" y="4929982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1" name="Straight Arrow Connector 37">
            <a:extLst>
              <a:ext uri="{FF2B5EF4-FFF2-40B4-BE49-F238E27FC236}">
                <a16:creationId xmlns:a16="http://schemas.microsoft.com/office/drawing/2014/main" id="{E18C6444-16F6-4A43-A9CC-9C7677364DF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97838" y="4949825"/>
            <a:ext cx="26828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2" name="Straight Arrow Connector 37">
            <a:extLst>
              <a:ext uri="{FF2B5EF4-FFF2-40B4-BE49-F238E27FC236}">
                <a16:creationId xmlns:a16="http://schemas.microsoft.com/office/drawing/2014/main" id="{4763C931-F01F-42E5-A875-387B00F7337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50219" y="3220244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3" name="Straight Arrow Connector 37">
            <a:extLst>
              <a:ext uri="{FF2B5EF4-FFF2-40B4-BE49-F238E27FC236}">
                <a16:creationId xmlns:a16="http://schemas.microsoft.com/office/drawing/2014/main" id="{1E517A6D-8DC3-4823-8A3E-968237CAF79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24931" y="323135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4" name="Straight Arrow Connector 37">
            <a:extLst>
              <a:ext uri="{FF2B5EF4-FFF2-40B4-BE49-F238E27FC236}">
                <a16:creationId xmlns:a16="http://schemas.microsoft.com/office/drawing/2014/main" id="{C180EE7F-EC35-4D65-BBB8-2688774DED8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74256" y="3236119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5" name="Straight Arrow Connector 37">
            <a:extLst>
              <a:ext uri="{FF2B5EF4-FFF2-40B4-BE49-F238E27FC236}">
                <a16:creationId xmlns:a16="http://schemas.microsoft.com/office/drawing/2014/main" id="{34272D75-61C7-4978-8E8F-6933A291CBD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456906" y="322500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6" name="Straight Arrow Connector 37">
            <a:extLst>
              <a:ext uri="{FF2B5EF4-FFF2-40B4-BE49-F238E27FC236}">
                <a16:creationId xmlns:a16="http://schemas.microsoft.com/office/drawing/2014/main" id="{3CFBA8D0-3280-4F1C-B755-B202DA175D8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69719" y="3258344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7" name="Straight Arrow Connector 37">
            <a:extLst>
              <a:ext uri="{FF2B5EF4-FFF2-40B4-BE49-F238E27FC236}">
                <a16:creationId xmlns:a16="http://schemas.microsoft.com/office/drawing/2014/main" id="{58312C3C-69E4-4898-8541-7399E21A849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288881" y="3245644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8" name="Straight Arrow Connector 37">
            <a:extLst>
              <a:ext uri="{FF2B5EF4-FFF2-40B4-BE49-F238E27FC236}">
                <a16:creationId xmlns:a16="http://schemas.microsoft.com/office/drawing/2014/main" id="{6FDCBC6F-47E1-4C84-A18A-1FBC0288CA2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219156" y="323135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09" name="Straight Arrow Connector 37">
            <a:extLst>
              <a:ext uri="{FF2B5EF4-FFF2-40B4-BE49-F238E27FC236}">
                <a16:creationId xmlns:a16="http://schemas.microsoft.com/office/drawing/2014/main" id="{251985EF-545F-4780-BD41-D579F2D4E94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98631" y="3250407"/>
            <a:ext cx="2698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110" name="TextBox 51">
            <a:extLst>
              <a:ext uri="{FF2B5EF4-FFF2-40B4-BE49-F238E27FC236}">
                <a16:creationId xmlns:a16="http://schemas.microsoft.com/office/drawing/2014/main" id="{9265179B-F24E-43CE-8B1C-27FC00444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75025"/>
            <a:ext cx="6923087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>
                <a:cs typeface="Arial" panose="020B0604020202020204" pitchFamily="34" charset="0"/>
              </a:rPr>
              <a:t>Logic</a:t>
            </a:r>
          </a:p>
        </p:txBody>
      </p:sp>
      <p:sp>
        <p:nvSpPr>
          <p:cNvPr id="87111" name="TextBox 79">
            <a:extLst>
              <a:ext uri="{FF2B5EF4-FFF2-40B4-BE49-F238E27FC236}">
                <a16:creationId xmlns:a16="http://schemas.microsoft.com/office/drawing/2014/main" id="{48248C62-3701-4861-B20C-D9E5BDA5A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37973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Hit?</a:t>
            </a:r>
          </a:p>
        </p:txBody>
      </p:sp>
      <p:cxnSp>
        <p:nvCxnSpPr>
          <p:cNvPr id="87112" name="Straight Arrow Connector 37">
            <a:extLst>
              <a:ext uri="{FF2B5EF4-FFF2-40B4-BE49-F238E27FC236}">
                <a16:creationId xmlns:a16="http://schemas.microsoft.com/office/drawing/2014/main" id="{0B61DE55-DA3A-4350-96E1-5D3F299CD84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31569" y="3847307"/>
            <a:ext cx="269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13" name="Straight Connector 82">
            <a:extLst>
              <a:ext uri="{FF2B5EF4-FFF2-40B4-BE49-F238E27FC236}">
                <a16:creationId xmlns:a16="http://schemas.microsoft.com/office/drawing/2014/main" id="{573FB1E1-973B-427B-B703-11C7A4111846}"/>
              </a:ext>
            </a:extLst>
          </p:cNvPr>
          <p:cNvCxnSpPr>
            <a:cxnSpLocks noChangeShapeType="1"/>
            <a:stCxn id="87110" idx="3"/>
          </p:cNvCxnSpPr>
          <p:nvPr/>
        </p:nvCxnSpPr>
        <p:spPr bwMode="auto">
          <a:xfrm>
            <a:off x="8470900" y="3543300"/>
            <a:ext cx="439738" cy="203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114" name="Straight Arrow Connector 84">
            <a:extLst>
              <a:ext uri="{FF2B5EF4-FFF2-40B4-BE49-F238E27FC236}">
                <a16:creationId xmlns:a16="http://schemas.microsoft.com/office/drawing/2014/main" id="{6FB49C7B-0C65-4B1E-A902-8E282ED48D1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7642225" y="5237163"/>
            <a:ext cx="1268413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FAECC5-FDA9-443B-93C0-06BD1F27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6" grpId="0" animBg="1"/>
      <p:bldP spid="87047" grpId="0" animBg="1"/>
      <p:bldP spid="87048" grpId="0" animBg="1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87056" grpId="0" animBg="1"/>
      <p:bldP spid="87057" grpId="0" animBg="1"/>
      <p:bldP spid="87058" grpId="0" animBg="1"/>
      <p:bldP spid="87059" grpId="0" animBg="1"/>
      <p:bldP spid="87060" grpId="0"/>
      <p:bldP spid="87061" grpId="0"/>
      <p:bldP spid="87062" grpId="0" animBg="1"/>
      <p:bldP spid="87063" grpId="0"/>
      <p:bldP spid="87065" grpId="0" animBg="1"/>
      <p:bldP spid="87066" grpId="0"/>
      <p:bldP spid="87068" grpId="0" animBg="1"/>
      <p:bldP spid="87069" grpId="0"/>
      <p:bldP spid="87071" grpId="0" animBg="1"/>
      <p:bldP spid="87072" grpId="0"/>
      <p:bldP spid="87074" grpId="0" animBg="1"/>
      <p:bldP spid="87075" grpId="0"/>
      <p:bldP spid="87077" grpId="0" animBg="1"/>
      <p:bldP spid="87078" grpId="0"/>
      <p:bldP spid="87080" grpId="0" animBg="1"/>
      <p:bldP spid="87081" grpId="0"/>
      <p:bldP spid="87083" grpId="0" animBg="1"/>
      <p:bldP spid="87084" grpId="0"/>
      <p:bldP spid="87087" grpId="0"/>
      <p:bldP spid="87090" grpId="0"/>
      <p:bldP spid="87091" grpId="0"/>
      <p:bldP spid="87110" grpId="0" animBg="1"/>
      <p:bldP spid="87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One more detail: the valid bit</a:t>
            </a:r>
          </a:p>
        </p:txBody>
      </p:sp>
      <p:sp>
        <p:nvSpPr>
          <p:cNvPr id="718851" name="AutoShape 3"/>
          <p:cNvSpPr>
            <a:spLocks noGrp="1" noChangeArrowheads="1"/>
          </p:cNvSpPr>
          <p:nvPr>
            <p:ph idx="1"/>
          </p:nvPr>
        </p:nvSpPr>
        <p:spPr>
          <a:xfrm>
            <a:off x="323850" y="942975"/>
            <a:ext cx="8382000" cy="5029200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>
              <a:defRPr/>
            </a:pPr>
            <a:r>
              <a:rPr lang="en-US" sz="2000" b="0" dirty="0">
                <a:ea typeface="+mn-ea"/>
                <a:cs typeface="+mn-cs"/>
              </a:rPr>
              <a:t>When started, the cache is empty and does not contain valid data.</a:t>
            </a:r>
          </a:p>
          <a:p>
            <a:pPr>
              <a:defRPr/>
            </a:pPr>
            <a:r>
              <a:rPr lang="en-US" sz="2000" b="0" dirty="0">
                <a:ea typeface="+mn-ea"/>
                <a:cs typeface="+mn-cs"/>
              </a:rPr>
              <a:t>We should account for this by adding a </a:t>
            </a:r>
            <a:r>
              <a:rPr lang="en-US" sz="2000" b="0" dirty="0">
                <a:solidFill>
                  <a:srgbClr val="FF0000"/>
                </a:solidFill>
                <a:ea typeface="+mn-ea"/>
                <a:cs typeface="+mn-cs"/>
              </a:rPr>
              <a:t>valid bit</a:t>
            </a:r>
            <a:r>
              <a:rPr lang="en-US" sz="2000" b="0" dirty="0">
                <a:ea typeface="+mn-ea"/>
                <a:cs typeface="+mn-cs"/>
              </a:rPr>
              <a:t> for each cache block.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When the system is initialized, all the valid bits are set to 0.</a:t>
            </a:r>
          </a:p>
          <a:p>
            <a:pPr lvl="1">
              <a:defRPr/>
            </a:pPr>
            <a:r>
              <a:rPr lang="en-US" sz="2000" dirty="0">
                <a:ea typeface="+mn-ea"/>
              </a:rPr>
              <a:t>When data is loaded into a particular cache block, the corresponding valid bit is set to 1.</a:t>
            </a: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endParaRPr lang="en-US" sz="2000" b="0" dirty="0">
              <a:ea typeface="+mn-ea"/>
              <a:cs typeface="+mn-cs"/>
            </a:endParaRPr>
          </a:p>
          <a:p>
            <a:pPr>
              <a:defRPr/>
            </a:pPr>
            <a:r>
              <a:rPr lang="en-US" sz="2000" b="0" dirty="0">
                <a:ea typeface="+mn-ea"/>
                <a:cs typeface="+mn-cs"/>
              </a:rPr>
              <a:t>So the cache contains more than just copies of the data in memory; it also has bits to help us find data within the cache and verify its validity.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463675" y="2757488"/>
            <a:ext cx="6262688" cy="1490662"/>
            <a:chOff x="1125" y="1296"/>
            <a:chExt cx="3944" cy="939"/>
          </a:xfrm>
        </p:grpSpPr>
        <p:sp>
          <p:nvSpPr>
            <p:cNvPr id="718853" name="Rectangle 5"/>
            <p:cNvSpPr>
              <a:spLocks noChangeArrowheads="1"/>
            </p:cNvSpPr>
            <p:nvPr/>
          </p:nvSpPr>
          <p:spPr bwMode="auto">
            <a:xfrm>
              <a:off x="2736" y="1632"/>
              <a:ext cx="722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54" name="Text Box 6"/>
            <p:cNvSpPr txBox="1">
              <a:spLocks noChangeArrowheads="1"/>
            </p:cNvSpPr>
            <p:nvPr/>
          </p:nvSpPr>
          <p:spPr bwMode="auto">
            <a:xfrm>
              <a:off x="1211" y="1606"/>
              <a:ext cx="233" cy="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solidFill>
                    <a:srgbClr val="FF0000"/>
                  </a:solidFill>
                  <a:latin typeface="Trebuchet MS" charset="0"/>
                  <a:ea typeface="ＭＳ Ｐゴシック" charset="0"/>
                  <a:cs typeface="+mn-cs"/>
                </a:rPr>
                <a:t>00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3333FF"/>
                  </a:solidFill>
                  <a:latin typeface="Trebuchet MS" charset="0"/>
                  <a:ea typeface="ＭＳ Ｐゴシック" charset="0"/>
                  <a:cs typeface="+mn-cs"/>
                </a:rPr>
                <a:t>01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00CC00"/>
                  </a:solidFill>
                  <a:latin typeface="Trebuchet MS" charset="0"/>
                  <a:ea typeface="ＭＳ Ｐゴシック" charset="0"/>
                  <a:cs typeface="+mn-cs"/>
                </a:rPr>
                <a:t>10</a:t>
              </a: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FF00FF"/>
                  </a:solidFill>
                  <a:latin typeface="Trebuchet MS" charset="0"/>
                  <a:ea typeface="ＭＳ Ｐゴシック" charset="0"/>
                  <a:cs typeface="+mn-cs"/>
                </a:rPr>
                <a:t>11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</p:txBody>
        </p:sp>
        <p:sp>
          <p:nvSpPr>
            <p:cNvPr id="718855" name="Text Box 7"/>
            <p:cNvSpPr txBox="1">
              <a:spLocks noChangeArrowheads="1"/>
            </p:cNvSpPr>
            <p:nvPr/>
          </p:nvSpPr>
          <p:spPr bwMode="auto">
            <a:xfrm>
              <a:off x="1125" y="1440"/>
              <a:ext cx="3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Index</a:t>
              </a:r>
            </a:p>
          </p:txBody>
        </p:sp>
        <p:sp>
          <p:nvSpPr>
            <p:cNvPr id="718856" name="Rectangle 8"/>
            <p:cNvSpPr>
              <a:spLocks noChangeArrowheads="1"/>
            </p:cNvSpPr>
            <p:nvPr/>
          </p:nvSpPr>
          <p:spPr bwMode="auto">
            <a:xfrm>
              <a:off x="2736" y="1776"/>
              <a:ext cx="722" cy="14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57" name="Rectangle 9"/>
            <p:cNvSpPr>
              <a:spLocks noChangeArrowheads="1"/>
            </p:cNvSpPr>
            <p:nvPr/>
          </p:nvSpPr>
          <p:spPr bwMode="auto">
            <a:xfrm>
              <a:off x="2736" y="1920"/>
              <a:ext cx="722" cy="14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58" name="Rectangle 10"/>
            <p:cNvSpPr>
              <a:spLocks noChangeArrowheads="1"/>
            </p:cNvSpPr>
            <p:nvPr/>
          </p:nvSpPr>
          <p:spPr bwMode="auto">
            <a:xfrm>
              <a:off x="2736" y="2064"/>
              <a:ext cx="72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59" name="Rectangle 11"/>
            <p:cNvSpPr>
              <a:spLocks noChangeArrowheads="1"/>
            </p:cNvSpPr>
            <p:nvPr/>
          </p:nvSpPr>
          <p:spPr bwMode="auto">
            <a:xfrm>
              <a:off x="1968" y="1632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0" name="Rectangle 12"/>
            <p:cNvSpPr>
              <a:spLocks noChangeArrowheads="1"/>
            </p:cNvSpPr>
            <p:nvPr/>
          </p:nvSpPr>
          <p:spPr bwMode="auto">
            <a:xfrm>
              <a:off x="1968" y="1776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1" name="Rectangle 13"/>
            <p:cNvSpPr>
              <a:spLocks noChangeArrowheads="1"/>
            </p:cNvSpPr>
            <p:nvPr/>
          </p:nvSpPr>
          <p:spPr bwMode="auto">
            <a:xfrm>
              <a:off x="1968" y="1920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2" name="Rectangle 14"/>
            <p:cNvSpPr>
              <a:spLocks noChangeArrowheads="1"/>
            </p:cNvSpPr>
            <p:nvPr/>
          </p:nvSpPr>
          <p:spPr bwMode="auto">
            <a:xfrm>
              <a:off x="1968" y="2064"/>
              <a:ext cx="72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3" name="Text Box 15"/>
            <p:cNvSpPr txBox="1">
              <a:spLocks noChangeArrowheads="1"/>
            </p:cNvSpPr>
            <p:nvPr/>
          </p:nvSpPr>
          <p:spPr bwMode="auto">
            <a:xfrm>
              <a:off x="2167" y="1440"/>
              <a:ext cx="2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Tag</a:t>
              </a:r>
            </a:p>
          </p:txBody>
        </p:sp>
        <p:sp>
          <p:nvSpPr>
            <p:cNvPr id="718864" name="Text Box 16"/>
            <p:cNvSpPr txBox="1">
              <a:spLocks noChangeArrowheads="1"/>
            </p:cNvSpPr>
            <p:nvPr/>
          </p:nvSpPr>
          <p:spPr bwMode="auto">
            <a:xfrm>
              <a:off x="2889" y="1440"/>
              <a:ext cx="3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Data</a:t>
              </a:r>
            </a:p>
          </p:txBody>
        </p:sp>
        <p:sp>
          <p:nvSpPr>
            <p:cNvPr id="718865" name="Text Box 17"/>
            <p:cNvSpPr txBox="1">
              <a:spLocks noChangeArrowheads="1"/>
            </p:cNvSpPr>
            <p:nvPr/>
          </p:nvSpPr>
          <p:spPr bwMode="auto">
            <a:xfrm>
              <a:off x="2219" y="1608"/>
              <a:ext cx="233" cy="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solidFill>
                    <a:srgbClr val="FF0000"/>
                  </a:solidFill>
                  <a:latin typeface="Trebuchet MS" charset="0"/>
                  <a:ea typeface="ＭＳ Ｐゴシック" charset="0"/>
                  <a:cs typeface="+mn-cs"/>
                </a:rPr>
                <a:t>00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3333FF"/>
                  </a:solidFill>
                  <a:latin typeface="Trebuchet MS" charset="0"/>
                  <a:ea typeface="ＭＳ Ｐゴシック" charset="0"/>
                  <a:cs typeface="+mn-cs"/>
                </a:rPr>
                <a:t>11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00CC00"/>
                  </a:solidFill>
                  <a:latin typeface="Trebuchet MS" charset="0"/>
                  <a:ea typeface="ＭＳ Ｐゴシック" charset="0"/>
                  <a:cs typeface="+mn-cs"/>
                </a:rPr>
                <a:t>01</a:t>
              </a: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FF00FF"/>
                  </a:solidFill>
                  <a:latin typeface="Trebuchet MS" charset="0"/>
                  <a:ea typeface="ＭＳ Ｐゴシック" charset="0"/>
                  <a:cs typeface="+mn-cs"/>
                </a:rPr>
                <a:t>01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</p:txBody>
        </p:sp>
        <p:sp>
          <p:nvSpPr>
            <p:cNvPr id="718866" name="Line 18"/>
            <p:cNvSpPr>
              <a:spLocks noChangeShapeType="1"/>
            </p:cNvSpPr>
            <p:nvPr/>
          </p:nvSpPr>
          <p:spPr bwMode="auto">
            <a:xfrm>
              <a:off x="3504" y="1680"/>
              <a:ext cx="43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7" name="Line 19"/>
            <p:cNvSpPr>
              <a:spLocks noChangeShapeType="1"/>
            </p:cNvSpPr>
            <p:nvPr/>
          </p:nvSpPr>
          <p:spPr bwMode="auto">
            <a:xfrm>
              <a:off x="3504" y="1824"/>
              <a:ext cx="432" cy="0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8" name="Line 20"/>
            <p:cNvSpPr>
              <a:spLocks noChangeShapeType="1"/>
            </p:cNvSpPr>
            <p:nvPr/>
          </p:nvSpPr>
          <p:spPr bwMode="auto">
            <a:xfrm>
              <a:off x="3504" y="1968"/>
              <a:ext cx="432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69" name="Line 21"/>
            <p:cNvSpPr>
              <a:spLocks noChangeShapeType="1"/>
            </p:cNvSpPr>
            <p:nvPr/>
          </p:nvSpPr>
          <p:spPr bwMode="auto">
            <a:xfrm>
              <a:off x="3504" y="2112"/>
              <a:ext cx="43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70" name="Text Box 22"/>
            <p:cNvSpPr txBox="1">
              <a:spLocks noChangeArrowheads="1"/>
            </p:cNvSpPr>
            <p:nvPr/>
          </p:nvSpPr>
          <p:spPr bwMode="auto">
            <a:xfrm>
              <a:off x="4065" y="1584"/>
              <a:ext cx="838" cy="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solidFill>
                    <a:srgbClr val="FF0000"/>
                  </a:solidFill>
                  <a:latin typeface="Trebuchet MS" charset="0"/>
                  <a:ea typeface="ＭＳ Ｐゴシック" charset="0"/>
                  <a:cs typeface="+mn-cs"/>
                </a:rPr>
                <a:t>00 + 00 = 0000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3333FF"/>
                  </a:solidFill>
                  <a:latin typeface="Trebuchet MS" charset="0"/>
                  <a:ea typeface="ＭＳ Ｐゴシック" charset="0"/>
                  <a:cs typeface="+mn-cs"/>
                </a:rPr>
                <a:t>Invalid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00CC00"/>
                  </a:solidFill>
                  <a:latin typeface="Trebuchet MS" charset="0"/>
                  <a:ea typeface="ＭＳ Ｐゴシック" charset="0"/>
                  <a:cs typeface="+mn-cs"/>
                </a:rPr>
                <a:t>???</a:t>
              </a: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FF00FF"/>
                  </a:solidFill>
                  <a:latin typeface="Trebuchet MS" charset="0"/>
                  <a:ea typeface="ＭＳ Ｐゴシック" charset="0"/>
                  <a:cs typeface="+mn-cs"/>
                </a:rPr>
                <a:t>???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</p:txBody>
        </p:sp>
        <p:sp>
          <p:nvSpPr>
            <p:cNvPr id="718871" name="Text Box 23"/>
            <p:cNvSpPr txBox="1">
              <a:spLocks noChangeArrowheads="1"/>
            </p:cNvSpPr>
            <p:nvPr/>
          </p:nvSpPr>
          <p:spPr bwMode="auto">
            <a:xfrm>
              <a:off x="3820" y="1296"/>
              <a:ext cx="124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Main memory</a:t>
              </a:r>
            </a:p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address in cache block</a:t>
              </a:r>
            </a:p>
          </p:txBody>
        </p:sp>
        <p:sp>
          <p:nvSpPr>
            <p:cNvPr id="718872" name="Rectangle 24"/>
            <p:cNvSpPr>
              <a:spLocks noChangeArrowheads="1"/>
            </p:cNvSpPr>
            <p:nvPr/>
          </p:nvSpPr>
          <p:spPr bwMode="auto">
            <a:xfrm>
              <a:off x="1646" y="163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73" name="Rectangle 25"/>
            <p:cNvSpPr>
              <a:spLocks noChangeArrowheads="1"/>
            </p:cNvSpPr>
            <p:nvPr/>
          </p:nvSpPr>
          <p:spPr bwMode="auto">
            <a:xfrm>
              <a:off x="1646" y="177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74" name="Rectangle 26"/>
            <p:cNvSpPr>
              <a:spLocks noChangeArrowheads="1"/>
            </p:cNvSpPr>
            <p:nvPr/>
          </p:nvSpPr>
          <p:spPr bwMode="auto">
            <a:xfrm>
              <a:off x="1646" y="192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75" name="Rectangle 27"/>
            <p:cNvSpPr>
              <a:spLocks noChangeArrowheads="1"/>
            </p:cNvSpPr>
            <p:nvPr/>
          </p:nvSpPr>
          <p:spPr bwMode="auto">
            <a:xfrm>
              <a:off x="1646" y="2064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18876" name="Text Box 28"/>
            <p:cNvSpPr txBox="1">
              <a:spLocks noChangeArrowheads="1"/>
            </p:cNvSpPr>
            <p:nvPr/>
          </p:nvSpPr>
          <p:spPr bwMode="auto">
            <a:xfrm>
              <a:off x="1685" y="1606"/>
              <a:ext cx="175" cy="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solidFill>
                    <a:srgbClr val="FF0000"/>
                  </a:solidFill>
                  <a:latin typeface="Trebuchet MS" charset="0"/>
                  <a:ea typeface="ＭＳ Ｐゴシック" charset="0"/>
                  <a:cs typeface="+mn-cs"/>
                </a:rPr>
                <a:t>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3333FF"/>
                  </a:solidFill>
                  <a:latin typeface="Trebuchet MS" charset="0"/>
                  <a:ea typeface="ＭＳ Ｐゴシック" charset="0"/>
                  <a:cs typeface="+mn-cs"/>
                </a:rPr>
                <a:t>0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00CC00"/>
                  </a:solidFill>
                  <a:latin typeface="Trebuchet MS" charset="0"/>
                  <a:ea typeface="ＭＳ Ｐゴシック" charset="0"/>
                  <a:cs typeface="+mn-cs"/>
                </a:rPr>
                <a:t>0</a:t>
              </a:r>
            </a:p>
            <a:p>
              <a:pPr algn="ctr">
                <a:spcBef>
                  <a:spcPct val="8000"/>
                </a:spcBef>
                <a:defRPr/>
              </a:pPr>
              <a:r>
                <a:rPr lang="en-US" sz="1400">
                  <a:solidFill>
                    <a:srgbClr val="FF00FF"/>
                  </a:solidFill>
                  <a:latin typeface="Trebuchet MS" charset="0"/>
                  <a:ea typeface="ＭＳ Ｐゴシック" charset="0"/>
                  <a:cs typeface="+mn-cs"/>
                </a:rPr>
                <a:t>1</a:t>
              </a:r>
              <a:endParaRPr lang="en-US" sz="1400">
                <a:latin typeface="Trebuchet MS" charset="0"/>
                <a:ea typeface="ＭＳ Ｐゴシック" charset="0"/>
                <a:cs typeface="+mn-cs"/>
              </a:endParaRPr>
            </a:p>
          </p:txBody>
        </p:sp>
        <p:sp>
          <p:nvSpPr>
            <p:cNvPr id="718877" name="Text Box 29"/>
            <p:cNvSpPr txBox="1">
              <a:spLocks noChangeArrowheads="1"/>
            </p:cNvSpPr>
            <p:nvPr/>
          </p:nvSpPr>
          <p:spPr bwMode="auto">
            <a:xfrm>
              <a:off x="1601" y="1296"/>
              <a:ext cx="36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63500" dir="8587806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>
              <a:spAutoFit/>
            </a:bodyPr>
            <a:lstStyle/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Valid</a:t>
              </a:r>
            </a:p>
            <a:p>
              <a:pPr algn="ctr">
                <a:defRPr/>
              </a:pPr>
              <a:r>
                <a:rPr lang="en-US" sz="1400">
                  <a:latin typeface="Trebuchet MS" charset="0"/>
                  <a:ea typeface="ＭＳ Ｐゴシック" charset="0"/>
                  <a:cs typeface="+mn-cs"/>
                </a:rPr>
                <a:t>Bit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BAFA18-CEB1-4E58-B86A-D61DFC8F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84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a word is not found in the cache, a </a:t>
            </a:r>
            <a:r>
              <a:rPr lang="en-US" sz="2800" i="1" dirty="0">
                <a:solidFill>
                  <a:srgbClr val="FF0000"/>
                </a:solidFill>
              </a:rPr>
              <a:t>miss</a:t>
            </a:r>
            <a:r>
              <a:rPr lang="en-US" sz="2800" i="1" dirty="0"/>
              <a:t> </a:t>
            </a:r>
            <a:r>
              <a:rPr lang="en-US" sz="2800" dirty="0"/>
              <a:t>occurs:</a:t>
            </a:r>
          </a:p>
          <a:p>
            <a:pPr lvl="1"/>
            <a:r>
              <a:rPr lang="en-US" sz="2400" dirty="0"/>
              <a:t>Fetch word from lower level in hierarchy, requiring a higher latency reference</a:t>
            </a:r>
          </a:p>
          <a:p>
            <a:pPr lvl="1"/>
            <a:r>
              <a:rPr lang="en-US" sz="2400" dirty="0"/>
              <a:t>Lower level may be another cache or the main memory</a:t>
            </a:r>
          </a:p>
          <a:p>
            <a:pPr lvl="1"/>
            <a:r>
              <a:rPr lang="en-US" sz="2400" dirty="0"/>
              <a:t>Also fetch the other words contained within the </a:t>
            </a:r>
            <a:r>
              <a:rPr lang="en-US" sz="2400" i="1" dirty="0">
                <a:solidFill>
                  <a:srgbClr val="FF0000"/>
                </a:solidFill>
              </a:rPr>
              <a:t>block</a:t>
            </a:r>
          </a:p>
          <a:p>
            <a:pPr lvl="2"/>
            <a:r>
              <a:rPr lang="en-US" sz="2000" dirty="0"/>
              <a:t>Takes advantage of spatial locality</a:t>
            </a:r>
          </a:p>
          <a:p>
            <a:pPr lvl="1"/>
            <a:r>
              <a:rPr lang="en-US" sz="2400" dirty="0"/>
              <a:t>Place block into cache in any location within its </a:t>
            </a:r>
            <a:r>
              <a:rPr lang="en-US" sz="2400" i="1" dirty="0">
                <a:solidFill>
                  <a:srgbClr val="FF0000"/>
                </a:solidFill>
              </a:rPr>
              <a:t>set</a:t>
            </a:r>
            <a:r>
              <a:rPr lang="en-US" sz="2400" dirty="0"/>
              <a:t>, determined by address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AE0E4-ADBF-4DC2-92B8-EACCDEF6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8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Gap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36" y="1412776"/>
            <a:ext cx="8434312" cy="448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Arrow Connector 2"/>
          <p:cNvCxnSpPr/>
          <p:nvPr/>
        </p:nvCxnSpPr>
        <p:spPr bwMode="auto">
          <a:xfrm>
            <a:off x="7406961" y="2510501"/>
            <a:ext cx="7341" cy="21801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366192" y="3897884"/>
            <a:ext cx="20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+mj-lt"/>
              </a:rPr>
              <a:t>The memory wall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1E69EF-7B17-4901-80B3-0C08CD97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3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2" y="476892"/>
            <a:ext cx="8858655" cy="762000"/>
          </a:xfrm>
        </p:spPr>
        <p:txBody>
          <a:bodyPr/>
          <a:lstStyle/>
          <a:p>
            <a:r>
              <a:rPr lang="en-US" sz="3200" dirty="0"/>
              <a:t>Sets and ways for direct-mapped,</a:t>
            </a:r>
            <a:br>
              <a:rPr lang="en-US" sz="3200" dirty="0"/>
            </a:br>
            <a:r>
              <a:rPr lang="en-US" sz="3200" dirty="0"/>
              <a:t>set associative, and fully associative cache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77660" y="2569155"/>
          <a:ext cx="45918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70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3114345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block/line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92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8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181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2758" y="2575187"/>
            <a:ext cx="10182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Block </a:t>
            </a:r>
            <a:br>
              <a:rPr lang="en-US" dirty="0"/>
            </a:br>
            <a:r>
              <a:rPr lang="en-US" dirty="0"/>
              <a:t>mapped</a:t>
            </a:r>
            <a:br>
              <a:rPr lang="en-US" dirty="0"/>
            </a:br>
            <a:r>
              <a:rPr lang="en-US" dirty="0"/>
              <a:t>by</a:t>
            </a:r>
            <a:br>
              <a:rPr lang="en-US" dirty="0"/>
            </a:b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08208" y="2005015"/>
            <a:ext cx="3330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Ways</a:t>
            </a:r>
            <a:r>
              <a:rPr lang="en-US" dirty="0"/>
              <a:t>: Block can go anywhere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7257" y="4522780"/>
            <a:ext cx="5412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n</a:t>
            </a:r>
            <a:r>
              <a:rPr lang="en-US" dirty="0"/>
              <a:t>-way set associative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(in this example, it’s a 4-way set associative cache)</a:t>
            </a:r>
          </a:p>
          <a:p>
            <a:pPr algn="ctr"/>
            <a:endParaRPr lang="en-US" i="1" dirty="0"/>
          </a:p>
          <a:p>
            <a:pPr algn="ctr"/>
            <a:r>
              <a:rPr lang="en-US" dirty="0"/>
              <a:t>Example: Assume that your cache has 16 blocks.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2895A4-D675-46C4-8B55-E3D719C1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1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19243" y="1699590"/>
          <a:ext cx="1147970" cy="44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70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</a:tblGrid>
              <a:tr h="2782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block/line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929362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85582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1816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325770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65625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37050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158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386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845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90406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31109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31997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681756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52431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948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5281" y="3589548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16 Sets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0294" y="123496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1-way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75429" y="2758552"/>
            <a:ext cx="42370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Direct mapped cache</a:t>
            </a:r>
          </a:p>
          <a:p>
            <a:pPr algn="ctr"/>
            <a:r>
              <a:rPr lang="en-US" dirty="0"/>
              <a:t>Each block maps to only one cache line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aka</a:t>
            </a:r>
          </a:p>
          <a:p>
            <a:pPr algn="ctr"/>
            <a:endParaRPr lang="en-US" dirty="0"/>
          </a:p>
          <a:p>
            <a:pPr algn="ctr"/>
            <a:r>
              <a:rPr lang="en-US" i="1" dirty="0"/>
              <a:t>1</a:t>
            </a:r>
            <a:r>
              <a:rPr lang="en-US" dirty="0"/>
              <a:t>-way set associative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6A1F24-8EE8-4D15-826D-0B050099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02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Associative Cache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77660" y="2638729"/>
          <a:ext cx="45918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70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3114345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block/line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92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8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181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702" y="31957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4 Sets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0134" y="207458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4</a:t>
            </a:r>
            <a:r>
              <a:rPr lang="en-US" b="1" dirty="0"/>
              <a:t>-way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79360" y="4522780"/>
            <a:ext cx="4788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n</a:t>
            </a:r>
            <a:r>
              <a:rPr lang="en-US" dirty="0"/>
              <a:t>-way set associative</a:t>
            </a:r>
          </a:p>
          <a:p>
            <a:pPr algn="ctr"/>
            <a:r>
              <a:rPr lang="en-US" dirty="0"/>
              <a:t>Each block can be mapped to a set of </a:t>
            </a:r>
            <a:r>
              <a:rPr lang="en-US" i="1" dirty="0"/>
              <a:t>n-</a:t>
            </a:r>
            <a:r>
              <a:rPr lang="en-US" dirty="0"/>
              <a:t>lines</a:t>
            </a:r>
            <a:br>
              <a:rPr lang="en-US" dirty="0"/>
            </a:br>
            <a:r>
              <a:rPr lang="en-US" dirty="0"/>
              <a:t>Set number is based on block address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(4-way set associative)</a:t>
            </a:r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274FF4-1A37-45D6-873B-95A3FA79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7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Associative Cache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33068" y="2638729"/>
          <a:ext cx="7756944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09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3114345395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3808256638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4128835722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769343097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791499318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058854364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683650993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1690091557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564785472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46002669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882799758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2575918536"/>
                    </a:ext>
                  </a:extLst>
                </a:gridCol>
                <a:gridCol w="484809">
                  <a:extLst>
                    <a:ext uri="{9D8B030D-6E8A-4147-A177-3AD203B41FA5}">
                      <a16:colId xmlns:a16="http://schemas.microsoft.com/office/drawing/2014/main" val="1312299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block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/line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2541" y="265218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1 Sets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70366" y="212835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16</a:t>
            </a:r>
            <a:r>
              <a:rPr lang="en-US" b="1" dirty="0"/>
              <a:t>-ways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92186" y="3832189"/>
            <a:ext cx="47628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Fully</a:t>
            </a:r>
            <a:r>
              <a:rPr lang="en-US" i="1" dirty="0"/>
              <a:t> </a:t>
            </a:r>
            <a:r>
              <a:rPr lang="en-US" dirty="0"/>
              <a:t>associative</a:t>
            </a:r>
          </a:p>
          <a:p>
            <a:pPr algn="ctr"/>
            <a:r>
              <a:rPr lang="en-US" dirty="0"/>
              <a:t>Each block can be mapped to any cache line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aka</a:t>
            </a:r>
            <a:br>
              <a:rPr lang="en-US" dirty="0"/>
            </a:br>
            <a:endParaRPr lang="en-US" dirty="0"/>
          </a:p>
          <a:p>
            <a:pPr algn="ctr"/>
            <a:r>
              <a:rPr lang="en-US" i="1" dirty="0"/>
              <a:t>m</a:t>
            </a:r>
            <a:r>
              <a:rPr lang="en-US" dirty="0"/>
              <a:t>-way set associative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m</a:t>
            </a:r>
            <a:r>
              <a:rPr lang="en-US" dirty="0"/>
              <a:t> = size of cache in blocks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66A564-FD9D-43BD-9074-CC56323D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61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Addressing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377660" y="1823719"/>
          <a:ext cx="45918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70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  <a:gridCol w="1147970">
                  <a:extLst>
                    <a:ext uri="{9D8B030D-6E8A-4147-A177-3AD203B41FA5}">
                      <a16:colId xmlns:a16="http://schemas.microsoft.com/office/drawing/2014/main" val="31143453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block/line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92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78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181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2758" y="1829751"/>
            <a:ext cx="10182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s</a:t>
            </a:r>
            <a:r>
              <a:rPr lang="en-US" b="1" dirty="0"/>
              <a:t>-Sets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Block </a:t>
            </a:r>
            <a:br>
              <a:rPr lang="en-US" dirty="0"/>
            </a:br>
            <a:r>
              <a:rPr lang="en-US" dirty="0"/>
              <a:t>mapped</a:t>
            </a:r>
            <a:br>
              <a:rPr lang="en-US" dirty="0"/>
            </a:br>
            <a:r>
              <a:rPr lang="en-US" dirty="0"/>
              <a:t>by</a:t>
            </a:r>
            <a:br>
              <a:rPr lang="en-US" dirty="0"/>
            </a:b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08208" y="1259579"/>
            <a:ext cx="357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n-</a:t>
            </a:r>
            <a:r>
              <a:rPr lang="en-US" b="1" dirty="0"/>
              <a:t>Ways</a:t>
            </a:r>
            <a:r>
              <a:rPr lang="en-US" dirty="0"/>
              <a:t>: Block can go anywhere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864" y="5015939"/>
            <a:ext cx="2948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m</a:t>
            </a:r>
            <a:r>
              <a:rPr lang="en-US" dirty="0"/>
              <a:t> = size of cache in blocks</a:t>
            </a:r>
            <a:endParaRPr lang="en-US" i="1" dirty="0"/>
          </a:p>
          <a:p>
            <a:pPr algn="ctr"/>
            <a:r>
              <a:rPr lang="en-US" i="1" dirty="0"/>
              <a:t>n </a:t>
            </a:r>
            <a:r>
              <a:rPr lang="en-US" dirty="0"/>
              <a:t>= number of ways</a:t>
            </a:r>
            <a:br>
              <a:rPr lang="en-US" dirty="0"/>
            </a:br>
            <a:r>
              <a:rPr lang="en-US" i="1" dirty="0"/>
              <a:t>b</a:t>
            </a:r>
            <a:r>
              <a:rPr lang="en-US" dirty="0"/>
              <a:t> = block size in bytes</a:t>
            </a:r>
            <a:endParaRPr lang="en-US" i="1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377663" y="3626014"/>
          <a:ext cx="45918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 (remainder)</a:t>
                      </a:r>
                      <a:br>
                        <a:rPr lang="en-US" dirty="0"/>
                      </a:br>
                      <a:r>
                        <a:rPr lang="en-US" dirty="0"/>
                        <a:t>bits = 32-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-</a:t>
                      </a:r>
                      <a:r>
                        <a:rPr lang="en-US" i="1" dirty="0"/>
                        <a:t>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  <a:br>
                        <a:rPr lang="en-US" dirty="0"/>
                      </a:br>
                      <a:r>
                        <a:rPr lang="en-US" dirty="0"/>
                        <a:t>(sets)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 </a:t>
                      </a:r>
                      <a:br>
                        <a:rPr lang="en-US" dirty="0"/>
                      </a:br>
                      <a:r>
                        <a:rPr lang="en-US" dirty="0"/>
                        <a:t>(block size)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b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7874" y="37613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74635" y="5154438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 size = </a:t>
            </a:r>
            <a:r>
              <a:rPr lang="en-US" i="1" dirty="0"/>
              <a:t>s </a:t>
            </a:r>
            <a:r>
              <a:rPr lang="en-US" dirty="0"/>
              <a:t>*</a:t>
            </a:r>
            <a:r>
              <a:rPr lang="en-US" i="1" dirty="0"/>
              <a:t> n </a:t>
            </a:r>
            <a:r>
              <a:rPr lang="en-US" dirty="0"/>
              <a:t>*</a:t>
            </a:r>
            <a:r>
              <a:rPr lang="en-US" i="1" dirty="0"/>
              <a:t> b</a:t>
            </a:r>
          </a:p>
          <a:p>
            <a:r>
              <a:rPr lang="en-US" dirty="0"/>
              <a:t># of Sets (</a:t>
            </a:r>
            <a:r>
              <a:rPr lang="en-US" i="1" dirty="0"/>
              <a:t>s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dirty="0"/>
              <a:t> / </a:t>
            </a:r>
            <a:r>
              <a:rPr lang="en-US" i="1" dirty="0"/>
              <a:t>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1C5333-3BA0-4960-88F9-F5754991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94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Ex. 64KB cache, direct mapped, 16 byte block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Addressing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864" y="5015939"/>
            <a:ext cx="2948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m</a:t>
            </a:r>
            <a:r>
              <a:rPr lang="en-US" dirty="0"/>
              <a:t> = size of cache in blocks</a:t>
            </a:r>
            <a:endParaRPr lang="en-US" i="1" dirty="0"/>
          </a:p>
          <a:p>
            <a:pPr algn="ctr"/>
            <a:r>
              <a:rPr lang="en-US" i="1" dirty="0"/>
              <a:t>n </a:t>
            </a:r>
            <a:r>
              <a:rPr lang="en-US" dirty="0"/>
              <a:t>= number of ways</a:t>
            </a:r>
            <a:br>
              <a:rPr lang="en-US" dirty="0"/>
            </a:br>
            <a:r>
              <a:rPr lang="en-US" i="1" dirty="0"/>
              <a:t>b</a:t>
            </a:r>
            <a:r>
              <a:rPr lang="en-US" dirty="0"/>
              <a:t> = block size in bytes</a:t>
            </a:r>
            <a:endParaRPr lang="en-US" i="1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377663" y="3626014"/>
          <a:ext cx="45918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 (remainder)</a:t>
                      </a:r>
                      <a:br>
                        <a:rPr lang="en-US" dirty="0"/>
                      </a:br>
                      <a:r>
                        <a:rPr lang="en-US" dirty="0"/>
                        <a:t>bits = 32-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-</a:t>
                      </a:r>
                      <a:r>
                        <a:rPr lang="en-US" i="1" dirty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  <a:br>
                        <a:rPr lang="en-US" dirty="0"/>
                      </a:br>
                      <a:r>
                        <a:rPr lang="en-US" dirty="0"/>
                        <a:t>(sets)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 </a:t>
                      </a:r>
                      <a:br>
                        <a:rPr lang="en-US" dirty="0"/>
                      </a:br>
                      <a:r>
                        <a:rPr lang="en-US" dirty="0"/>
                        <a:t>(block size)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b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7874" y="37613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74635" y="5154438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 size = </a:t>
            </a:r>
            <a:r>
              <a:rPr lang="en-US" i="1" dirty="0"/>
              <a:t>s </a:t>
            </a:r>
            <a:r>
              <a:rPr lang="en-US" dirty="0"/>
              <a:t>*</a:t>
            </a:r>
            <a:r>
              <a:rPr lang="en-US" i="1" dirty="0"/>
              <a:t> n </a:t>
            </a:r>
            <a:r>
              <a:rPr lang="en-US" dirty="0"/>
              <a:t>*</a:t>
            </a:r>
            <a:r>
              <a:rPr lang="en-US" i="1" dirty="0"/>
              <a:t> b</a:t>
            </a:r>
          </a:p>
          <a:p>
            <a:r>
              <a:rPr lang="en-US" dirty="0"/>
              <a:t># of Sets (</a:t>
            </a:r>
            <a:r>
              <a:rPr lang="en-US" i="1" dirty="0"/>
              <a:t>s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dirty="0"/>
              <a:t> / </a:t>
            </a:r>
            <a:r>
              <a:rPr lang="en-US" i="1" dirty="0"/>
              <a:t>n</a:t>
            </a:r>
            <a:endParaRPr lang="en-US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/>
        </p:nvGraphicFramePr>
        <p:xfrm>
          <a:off x="2376825" y="4592756"/>
          <a:ext cx="459187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D2381E-1EE3-4670-B289-9FBD8132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Ex. 64KB cache, 2-way assoc., 16 byte block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Addressing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864" y="5015939"/>
            <a:ext cx="2948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m</a:t>
            </a:r>
            <a:r>
              <a:rPr lang="en-US" dirty="0"/>
              <a:t> = size of cache in blocks</a:t>
            </a:r>
            <a:endParaRPr lang="en-US" i="1" dirty="0"/>
          </a:p>
          <a:p>
            <a:pPr algn="ctr"/>
            <a:r>
              <a:rPr lang="en-US" i="1" dirty="0"/>
              <a:t>n </a:t>
            </a:r>
            <a:r>
              <a:rPr lang="en-US" dirty="0"/>
              <a:t>= number of ways</a:t>
            </a:r>
            <a:br>
              <a:rPr lang="en-US" dirty="0"/>
            </a:br>
            <a:r>
              <a:rPr lang="en-US" i="1" dirty="0"/>
              <a:t>b</a:t>
            </a:r>
            <a:r>
              <a:rPr lang="en-US" dirty="0"/>
              <a:t> = block size in bytes</a:t>
            </a:r>
            <a:endParaRPr lang="en-US" i="1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377663" y="3626014"/>
          <a:ext cx="45918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 (remainder)</a:t>
                      </a:r>
                      <a:br>
                        <a:rPr lang="en-US" dirty="0"/>
                      </a:br>
                      <a:r>
                        <a:rPr lang="en-US" dirty="0"/>
                        <a:t>bits = 32-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-</a:t>
                      </a:r>
                      <a:r>
                        <a:rPr lang="en-US" i="1" dirty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  <a:br>
                        <a:rPr lang="en-US" dirty="0"/>
                      </a:br>
                      <a:r>
                        <a:rPr lang="en-US" dirty="0"/>
                        <a:t>(sets)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 </a:t>
                      </a:r>
                      <a:br>
                        <a:rPr lang="en-US" dirty="0"/>
                      </a:br>
                      <a:r>
                        <a:rPr lang="en-US" dirty="0"/>
                        <a:t>(block size)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b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7874" y="37613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74635" y="5154438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 size = </a:t>
            </a:r>
            <a:r>
              <a:rPr lang="en-US" i="1" dirty="0"/>
              <a:t>s </a:t>
            </a:r>
            <a:r>
              <a:rPr lang="en-US" dirty="0"/>
              <a:t>*</a:t>
            </a:r>
            <a:r>
              <a:rPr lang="en-US" i="1" dirty="0"/>
              <a:t> n </a:t>
            </a:r>
            <a:r>
              <a:rPr lang="en-US" dirty="0"/>
              <a:t>*</a:t>
            </a:r>
            <a:r>
              <a:rPr lang="en-US" i="1" dirty="0"/>
              <a:t> b</a:t>
            </a:r>
          </a:p>
          <a:p>
            <a:r>
              <a:rPr lang="en-US" dirty="0"/>
              <a:t># of Sets (</a:t>
            </a:r>
            <a:r>
              <a:rPr lang="en-US" i="1" dirty="0"/>
              <a:t>s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dirty="0"/>
              <a:t> / </a:t>
            </a:r>
            <a:r>
              <a:rPr lang="en-US" i="1" dirty="0"/>
              <a:t>n</a:t>
            </a:r>
            <a:endParaRPr lang="en-US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/>
        </p:nvGraphicFramePr>
        <p:xfrm>
          <a:off x="2376825" y="4592756"/>
          <a:ext cx="459187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52D8F5-6466-4691-A397-4182FF9E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Ex. 64KB cache, fully assoc., 16 byte block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Addressing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864" y="5015939"/>
            <a:ext cx="2948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m</a:t>
            </a:r>
            <a:r>
              <a:rPr lang="en-US" dirty="0"/>
              <a:t> = size of cache in blocks</a:t>
            </a:r>
            <a:endParaRPr lang="en-US" i="1" dirty="0"/>
          </a:p>
          <a:p>
            <a:pPr algn="ctr"/>
            <a:r>
              <a:rPr lang="en-US" i="1" dirty="0"/>
              <a:t>n </a:t>
            </a:r>
            <a:r>
              <a:rPr lang="en-US" dirty="0"/>
              <a:t>= number of ways</a:t>
            </a:r>
            <a:br>
              <a:rPr lang="en-US" dirty="0"/>
            </a:br>
            <a:r>
              <a:rPr lang="en-US" i="1" dirty="0"/>
              <a:t>b</a:t>
            </a:r>
            <a:r>
              <a:rPr lang="en-US" dirty="0"/>
              <a:t> = block size in bytes</a:t>
            </a:r>
            <a:endParaRPr lang="en-US" i="1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2377663" y="3626014"/>
          <a:ext cx="459187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 (remainder)</a:t>
                      </a:r>
                      <a:br>
                        <a:rPr lang="en-US" dirty="0"/>
                      </a:br>
                      <a:r>
                        <a:rPr lang="en-US" dirty="0"/>
                        <a:t>bits = 32-</a:t>
                      </a:r>
                      <a:r>
                        <a:rPr lang="en-US" i="1" dirty="0"/>
                        <a:t>s</a:t>
                      </a:r>
                      <a:r>
                        <a:rPr lang="en-US" dirty="0"/>
                        <a:t>-</a:t>
                      </a:r>
                      <a:r>
                        <a:rPr lang="en-US" i="1" dirty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  <a:br>
                        <a:rPr lang="en-US" dirty="0"/>
                      </a:br>
                      <a:r>
                        <a:rPr lang="en-US" dirty="0"/>
                        <a:t>(sets)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Offset </a:t>
                      </a:r>
                      <a:br>
                        <a:rPr lang="en-US" dirty="0"/>
                      </a:br>
                      <a:r>
                        <a:rPr lang="en-US" dirty="0"/>
                        <a:t>(block size)</a:t>
                      </a:r>
                      <a:br>
                        <a:rPr lang="en-US" dirty="0"/>
                      </a:br>
                      <a:r>
                        <a:rPr lang="en-US" dirty="0"/>
                        <a:t>bits = log</a:t>
                      </a:r>
                      <a:r>
                        <a:rPr lang="en-US" baseline="-25000" dirty="0"/>
                        <a:t>2</a:t>
                      </a:r>
                      <a:r>
                        <a:rPr lang="en-US" i="1" baseline="0" dirty="0"/>
                        <a:t>b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37874" y="37613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74635" y="5154438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 size = </a:t>
            </a:r>
            <a:r>
              <a:rPr lang="en-US" i="1" dirty="0"/>
              <a:t>s </a:t>
            </a:r>
            <a:r>
              <a:rPr lang="en-US" dirty="0"/>
              <a:t>*</a:t>
            </a:r>
            <a:r>
              <a:rPr lang="en-US" i="1" dirty="0"/>
              <a:t> n </a:t>
            </a:r>
            <a:r>
              <a:rPr lang="en-US" dirty="0"/>
              <a:t>*</a:t>
            </a:r>
            <a:r>
              <a:rPr lang="en-US" i="1" dirty="0"/>
              <a:t> b</a:t>
            </a:r>
          </a:p>
          <a:p>
            <a:r>
              <a:rPr lang="en-US" dirty="0"/>
              <a:t># of Sets (</a:t>
            </a:r>
            <a:r>
              <a:rPr lang="en-US" i="1" dirty="0"/>
              <a:t>s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dirty="0"/>
              <a:t> / </a:t>
            </a:r>
            <a:r>
              <a:rPr lang="en-US" i="1" dirty="0"/>
              <a:t>n</a:t>
            </a:r>
            <a:endParaRPr lang="en-US" dirty="0"/>
          </a:p>
        </p:txBody>
      </p:sp>
      <p:graphicFrame>
        <p:nvGraphicFramePr>
          <p:cNvPr id="14" name="Content Placeholder 6"/>
          <p:cNvGraphicFramePr>
            <a:graphicFrameLocks/>
          </p:cNvGraphicFramePr>
          <p:nvPr/>
        </p:nvGraphicFramePr>
        <p:xfrm>
          <a:off x="2376825" y="4592756"/>
          <a:ext cx="459187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626">
                  <a:extLst>
                    <a:ext uri="{9D8B030D-6E8A-4147-A177-3AD203B41FA5}">
                      <a16:colId xmlns:a16="http://schemas.microsoft.com/office/drawing/2014/main" val="3988008969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433764047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1584425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US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56549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EBF40D-ABA8-4870-B540-5F54706B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What if the cache fills up?</a:t>
            </a:r>
          </a:p>
        </p:txBody>
      </p:sp>
      <p:sp>
        <p:nvSpPr>
          <p:cNvPr id="723971" name="AutoShap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0" dirty="0">
                <a:ea typeface="+mn-ea"/>
                <a:cs typeface="+mn-cs"/>
              </a:rPr>
              <a:t>Our third question was what to do if we run out of space in our cache, or if we need to reuse a block for a different memory address.</a:t>
            </a:r>
          </a:p>
          <a:p>
            <a:pPr>
              <a:defRPr/>
            </a:pPr>
            <a:endParaRPr lang="en-US" sz="2400" dirty="0">
              <a:ea typeface="+mn-ea"/>
            </a:endParaRPr>
          </a:p>
          <a:p>
            <a:pPr>
              <a:defRPr/>
            </a:pPr>
            <a:r>
              <a:rPr lang="en-US" sz="2400" dirty="0">
                <a:ea typeface="+mn-ea"/>
              </a:rPr>
              <a:t>A miss causes a new block to be loaded into the cache, automatically overwriting any previously stored data.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763B82-C84D-4E30-9FA8-F370EC36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26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3954F1-D05A-4CC5-B9A4-8E5E43A0A5A8}"/>
              </a:ext>
            </a:extLst>
          </p:cNvPr>
          <p:cNvSpPr/>
          <p:nvPr/>
        </p:nvSpPr>
        <p:spPr>
          <a:xfrm>
            <a:off x="856034" y="3099881"/>
            <a:ext cx="5163766" cy="42801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56336B-A867-4651-95E9-5A4406118E2D}"/>
              </a:ext>
            </a:extLst>
          </p:cNvPr>
          <p:cNvSpPr/>
          <p:nvPr/>
        </p:nvSpPr>
        <p:spPr>
          <a:xfrm>
            <a:off x="856034" y="2340111"/>
            <a:ext cx="5163766" cy="42801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09" name="Title 1">
            <a:extLst>
              <a:ext uri="{FF2B5EF4-FFF2-40B4-BE49-F238E27FC236}">
                <a16:creationId xmlns:a16="http://schemas.microsoft.com/office/drawing/2014/main" id="{3D5DECDD-5E86-4C35-8525-10561F15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Eviction/Replacement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C343-1DA0-491A-B117-C2D89A45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</a:rPr>
              <a:t>Which block </a:t>
            </a:r>
            <a:r>
              <a:rPr lang="en-US" altLang="en-US" sz="2800" dirty="0"/>
              <a:t>in the set </a:t>
            </a:r>
            <a:r>
              <a:rPr lang="en-US" altLang="en-US" sz="2800" dirty="0">
                <a:solidFill>
                  <a:srgbClr val="FF0000"/>
                </a:solidFill>
              </a:rPr>
              <a:t>to replace</a:t>
            </a:r>
            <a:r>
              <a:rPr lang="en-US" altLang="en-US" sz="2800" dirty="0"/>
              <a:t> on a cache miss?</a:t>
            </a:r>
          </a:p>
          <a:p>
            <a:pPr lvl="1"/>
            <a:r>
              <a:rPr lang="en-US" altLang="en-US" sz="2400" dirty="0"/>
              <a:t>Any invalid block first</a:t>
            </a:r>
          </a:p>
          <a:p>
            <a:pPr lvl="1"/>
            <a:r>
              <a:rPr lang="en-US" altLang="en-US" sz="2400" dirty="0"/>
              <a:t>If all are valid, consult the </a:t>
            </a:r>
            <a:r>
              <a:rPr lang="en-US" altLang="en-US" sz="2400" dirty="0">
                <a:solidFill>
                  <a:srgbClr val="FF0000"/>
                </a:solidFill>
              </a:rPr>
              <a:t>replacement policy</a:t>
            </a:r>
          </a:p>
          <a:p>
            <a:pPr lvl="2"/>
            <a:r>
              <a:rPr lang="en-US" altLang="en-US" sz="2000" dirty="0"/>
              <a:t>Random</a:t>
            </a:r>
          </a:p>
          <a:p>
            <a:pPr lvl="2"/>
            <a:r>
              <a:rPr lang="en-US" altLang="en-US" sz="2000" dirty="0"/>
              <a:t>FIFO</a:t>
            </a:r>
          </a:p>
          <a:p>
            <a:pPr lvl="2"/>
            <a:r>
              <a:rPr lang="en-US" altLang="en-US" sz="2000" dirty="0"/>
              <a:t>Least recently used</a:t>
            </a:r>
          </a:p>
          <a:p>
            <a:pPr lvl="2"/>
            <a:r>
              <a:rPr lang="en-US" altLang="en-US" sz="2000" dirty="0"/>
              <a:t>Least frequently used?</a:t>
            </a:r>
          </a:p>
          <a:p>
            <a:pPr lvl="2"/>
            <a:r>
              <a:rPr lang="en-US" altLang="en-US" sz="2000" dirty="0"/>
              <a:t>Hybrid replacement policies</a:t>
            </a:r>
          </a:p>
          <a:p>
            <a:pPr lvl="2"/>
            <a:r>
              <a:rPr lang="en-US" altLang="en-US" sz="2000" dirty="0"/>
              <a:t>Optimal replacement policy? </a:t>
            </a:r>
          </a:p>
          <a:p>
            <a:pPr lvl="2"/>
            <a:endParaRPr lang="en-US" altLang="en-US" sz="2000" dirty="0"/>
          </a:p>
          <a:p>
            <a:endParaRPr lang="en-US" altLang="en-US" sz="2800" dirty="0"/>
          </a:p>
          <a:p>
            <a:pPr lvl="2"/>
            <a:endParaRPr lang="en-US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3C279-7592-46D8-A0D9-0B61DFDC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Memory Systems</a:t>
            </a:r>
          </a:p>
        </p:txBody>
      </p:sp>
      <p:sp>
        <p:nvSpPr>
          <p:cNvPr id="693251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/>
          <a:p>
            <a:r>
              <a:rPr lang="en-US" altLang="ja-JP" sz="2000" b="0" dirty="0">
                <a:latin typeface="Arial" charset="0"/>
                <a:ea typeface="MS PGothic" charset="0"/>
              </a:rPr>
              <a:t>How can we supply the CPU with enough data to keep it busy?</a:t>
            </a:r>
          </a:p>
          <a:p>
            <a:r>
              <a:rPr lang="en-US" sz="2000" b="0" dirty="0">
                <a:latin typeface="Arial" charset="0"/>
                <a:ea typeface="MS PGothic" charset="0"/>
              </a:rPr>
              <a:t>We will focus on 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memory</a:t>
            </a:r>
            <a:r>
              <a:rPr lang="en-US" sz="2000" b="0" dirty="0">
                <a:latin typeface="Arial" charset="0"/>
                <a:ea typeface="MS PGothic" charset="0"/>
              </a:rPr>
              <a:t> issues, </a:t>
            </a:r>
          </a:p>
          <a:p>
            <a:pPr lvl="1"/>
            <a:r>
              <a:rPr lang="en-US" sz="1800" b="0" dirty="0">
                <a:latin typeface="Arial" charset="0"/>
                <a:ea typeface="MS PGothic" charset="0"/>
              </a:rPr>
              <a:t>which are frequently bottlenecks that limit the performance of a system.</a:t>
            </a: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b="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pPr lvl="1"/>
            <a:endParaRPr lang="en-US" sz="1800" b="0" dirty="0">
              <a:latin typeface="Arial" charset="0"/>
              <a:ea typeface="MS PGothic" charset="0"/>
            </a:endParaRPr>
          </a:p>
          <a:p>
            <a:pPr lvl="1"/>
            <a:endParaRPr lang="en-US" sz="1800" dirty="0">
              <a:latin typeface="Arial" charset="0"/>
              <a:ea typeface="MS PGothic" charset="0"/>
            </a:endParaRPr>
          </a:p>
          <a:p>
            <a:r>
              <a:rPr lang="en-US" sz="2000" b="0" dirty="0">
                <a:latin typeface="Arial" charset="0"/>
                <a:ea typeface="MS PGothic" charset="0"/>
              </a:rPr>
              <a:t>Ideal memory: 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large</a:t>
            </a:r>
            <a:r>
              <a:rPr lang="en-US" sz="2000" b="0" dirty="0">
                <a:latin typeface="Arial" charset="0"/>
                <a:ea typeface="MS PGothic" charset="0"/>
              </a:rPr>
              <a:t>, 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fast </a:t>
            </a:r>
            <a:r>
              <a:rPr lang="en-US" sz="2000" b="0" dirty="0">
                <a:solidFill>
                  <a:srgbClr val="0000FF"/>
                </a:solidFill>
                <a:latin typeface="Arial" charset="0"/>
                <a:ea typeface="MS PGothic" charset="0"/>
              </a:rPr>
              <a:t>and</a:t>
            </a:r>
            <a:r>
              <a:rPr lang="en-US" sz="2000" b="0" dirty="0">
                <a:solidFill>
                  <a:srgbClr val="FF0000"/>
                </a:solidFill>
                <a:latin typeface="Arial" charset="0"/>
                <a:ea typeface="MS PGothic" charset="0"/>
              </a:rPr>
              <a:t> cheap</a:t>
            </a:r>
          </a:p>
          <a:p>
            <a:pPr marL="0" indent="0">
              <a:buNone/>
            </a:pPr>
            <a:endParaRPr lang="en-US" sz="2000" b="0" dirty="0">
              <a:latin typeface="Arial" charset="0"/>
              <a:ea typeface="MS PGothic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5115715" y="2358441"/>
            <a:ext cx="3394075" cy="1357312"/>
            <a:chOff x="1968" y="3072"/>
            <a:chExt cx="2352" cy="970"/>
          </a:xfrm>
        </p:grpSpPr>
        <p:sp>
          <p:nvSpPr>
            <p:cNvPr id="693253" name="AutoShape 5"/>
            <p:cNvSpPr>
              <a:spLocks noChangeArrowheads="1"/>
            </p:cNvSpPr>
            <p:nvPr/>
          </p:nvSpPr>
          <p:spPr bwMode="auto">
            <a:xfrm flipV="1">
              <a:off x="2880" y="3168"/>
              <a:ext cx="624" cy="528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9 h 21600"/>
                <a:gd name="T4" fmla="*/ 9 w 21600"/>
                <a:gd name="T5" fmla="*/ 11 h 21600"/>
                <a:gd name="T6" fmla="*/ 18 w 21600"/>
                <a:gd name="T7" fmla="*/ 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388 w 21600"/>
                <a:gd name="T13" fmla="*/ 12477 h 21600"/>
                <a:gd name="T14" fmla="*/ 19212 w 21600"/>
                <a:gd name="T15" fmla="*/ 185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562" y="6872"/>
                  </a:lnTo>
                  <a:lnTo>
                    <a:pt x="8688" y="6872"/>
                  </a:lnTo>
                  <a:lnTo>
                    <a:pt x="8688" y="12479"/>
                  </a:lnTo>
                  <a:lnTo>
                    <a:pt x="4784" y="12479"/>
                  </a:lnTo>
                  <a:lnTo>
                    <a:pt x="4784" y="9425"/>
                  </a:lnTo>
                  <a:lnTo>
                    <a:pt x="0" y="15513"/>
                  </a:lnTo>
                  <a:lnTo>
                    <a:pt x="4784" y="21600"/>
                  </a:lnTo>
                  <a:lnTo>
                    <a:pt x="4784" y="18546"/>
                  </a:lnTo>
                  <a:lnTo>
                    <a:pt x="16816" y="18546"/>
                  </a:lnTo>
                  <a:lnTo>
                    <a:pt x="16816" y="21600"/>
                  </a:lnTo>
                  <a:lnTo>
                    <a:pt x="21600" y="15513"/>
                  </a:lnTo>
                  <a:lnTo>
                    <a:pt x="16816" y="9425"/>
                  </a:lnTo>
                  <a:lnTo>
                    <a:pt x="16816" y="12479"/>
                  </a:lnTo>
                  <a:lnTo>
                    <a:pt x="12912" y="12479"/>
                  </a:lnTo>
                  <a:lnTo>
                    <a:pt x="12912" y="6872"/>
                  </a:lnTo>
                  <a:lnTo>
                    <a:pt x="15038" y="6872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rgbClr val="B2B2B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107763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3504" y="3072"/>
              <a:ext cx="793" cy="480"/>
              <a:chOff x="3504" y="3072"/>
              <a:chExt cx="793" cy="480"/>
            </a:xfrm>
          </p:grpSpPr>
          <p:sp>
            <p:nvSpPr>
              <p:cNvPr id="693255" name="AutoShape 7"/>
              <p:cNvSpPr>
                <a:spLocks noChangeArrowheads="1"/>
              </p:cNvSpPr>
              <p:nvPr/>
            </p:nvSpPr>
            <p:spPr bwMode="auto">
              <a:xfrm>
                <a:off x="3504" y="3072"/>
                <a:ext cx="793" cy="480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25400">
                <a:solidFill>
                  <a:srgbClr val="CCCCFF"/>
                </a:solidFill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93256" name="Text Box 8"/>
              <p:cNvSpPr txBox="1">
                <a:spLocks noChangeArrowheads="1"/>
              </p:cNvSpPr>
              <p:nvPr/>
            </p:nvSpPr>
            <p:spPr bwMode="auto">
              <a:xfrm>
                <a:off x="3574" y="3087"/>
                <a:ext cx="6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3333CC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2058" tIns="41029" rIns="82058" bIns="41029">
                <a:spAutoFit/>
              </a:bodyPr>
              <a:lstStyle>
                <a:lvl1pPr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4095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820738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230313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6414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0986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5558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0130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4702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rebuchet MS" charset="0"/>
                    <a:cs typeface="+mn-cs"/>
                  </a:rPr>
                  <a:t>Memory</a:t>
                </a:r>
              </a:p>
            </p:txBody>
          </p:sp>
          <p:graphicFrame>
            <p:nvGraphicFramePr>
              <p:cNvPr id="3092" name="Object 9"/>
              <p:cNvGraphicFramePr>
                <a:graphicFrameLocks noChangeAspect="1"/>
              </p:cNvGraphicFramePr>
              <p:nvPr/>
            </p:nvGraphicFramePr>
            <p:xfrm>
              <a:off x="3751" y="3287"/>
              <a:ext cx="300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2" name="Bitmap Image" r:id="rId3" imgW="476316" imgH="343039" progId="Paint.Picture">
                      <p:embed/>
                    </p:oleObj>
                  </mc:Choice>
                  <mc:Fallback>
                    <p:oleObj name="Bitmap Image" r:id="rId3" imgW="476316" imgH="343039" progId="Paint.Picture">
                      <p:embed/>
                      <p:pic>
                        <p:nvPicPr>
                          <p:cNvPr id="3092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51" y="3287"/>
                            <a:ext cx="300" cy="2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00CC99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079" name="Group 10"/>
            <p:cNvGrpSpPr>
              <a:grpSpLocks/>
            </p:cNvGrpSpPr>
            <p:nvPr/>
          </p:nvGrpSpPr>
          <p:grpSpPr bwMode="auto">
            <a:xfrm>
              <a:off x="1968" y="3072"/>
              <a:ext cx="864" cy="480"/>
              <a:chOff x="1968" y="3072"/>
              <a:chExt cx="864" cy="480"/>
            </a:xfrm>
          </p:grpSpPr>
          <p:sp>
            <p:nvSpPr>
              <p:cNvPr id="693259" name="AutoShape 11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864" cy="48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25400">
                <a:solidFill>
                  <a:srgbClr val="DDDDDD"/>
                </a:solidFill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93260" name="Text Box 12"/>
              <p:cNvSpPr txBox="1">
                <a:spLocks noChangeArrowheads="1"/>
              </p:cNvSpPr>
              <p:nvPr/>
            </p:nvSpPr>
            <p:spPr bwMode="auto">
              <a:xfrm>
                <a:off x="2036" y="3094"/>
                <a:ext cx="71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3333CC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2058" tIns="41029" rIns="82058" bIns="41029">
                <a:spAutoFit/>
              </a:bodyPr>
              <a:lstStyle>
                <a:lvl1pPr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4095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820738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230313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6414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0986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5558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0130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4702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rebuchet MS" charset="0"/>
                    <a:cs typeface="+mn-cs"/>
                  </a:rPr>
                  <a:t>Processor</a:t>
                </a:r>
              </a:p>
            </p:txBody>
          </p:sp>
          <p:graphicFrame>
            <p:nvGraphicFramePr>
              <p:cNvPr id="3089" name="Object 13"/>
              <p:cNvGraphicFramePr>
                <a:graphicFrameLocks noChangeAspect="1"/>
              </p:cNvGraphicFramePr>
              <p:nvPr/>
            </p:nvGraphicFramePr>
            <p:xfrm>
              <a:off x="2262" y="3287"/>
              <a:ext cx="276" cy="2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3" name="Bitmap Image" r:id="rId5" imgW="438095" imgH="352474" progId="Paint.Picture">
                      <p:embed/>
                    </p:oleObj>
                  </mc:Choice>
                  <mc:Fallback>
                    <p:oleObj name="Bitmap Image" r:id="rId5" imgW="438095" imgH="352474" progId="Paint.Picture">
                      <p:embed/>
                      <p:pic>
                        <p:nvPicPr>
                          <p:cNvPr id="3089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2" y="3287"/>
                            <a:ext cx="276" cy="222"/>
                          </a:xfrm>
                          <a:prstGeom prst="rect">
                            <a:avLst/>
                          </a:prstGeom>
                          <a:solidFill>
                            <a:srgbClr val="DDDDDD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080" name="Group 14"/>
            <p:cNvGrpSpPr>
              <a:grpSpLocks/>
            </p:cNvGrpSpPr>
            <p:nvPr/>
          </p:nvGrpSpPr>
          <p:grpSpPr bwMode="auto">
            <a:xfrm>
              <a:off x="1968" y="3706"/>
              <a:ext cx="2352" cy="336"/>
              <a:chOff x="1968" y="3706"/>
              <a:chExt cx="2352" cy="336"/>
            </a:xfrm>
          </p:grpSpPr>
          <p:sp>
            <p:nvSpPr>
              <p:cNvPr id="693263" name="AutoShape 15"/>
              <p:cNvSpPr>
                <a:spLocks noChangeArrowheads="1"/>
              </p:cNvSpPr>
              <p:nvPr/>
            </p:nvSpPr>
            <p:spPr bwMode="auto">
              <a:xfrm>
                <a:off x="1968" y="3706"/>
                <a:ext cx="2352" cy="336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25400">
                <a:solidFill>
                  <a:srgbClr val="CCCCFF"/>
                </a:solidFill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693264" name="Text Box 16"/>
              <p:cNvSpPr txBox="1">
                <a:spLocks noChangeArrowheads="1"/>
              </p:cNvSpPr>
              <p:nvPr/>
            </p:nvSpPr>
            <p:spPr bwMode="auto">
              <a:xfrm>
                <a:off x="1985" y="3758"/>
                <a:ext cx="955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5400">
                    <a:solidFill>
                      <a:srgbClr val="3333CC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2058" tIns="41029" rIns="82058" bIns="41029">
                <a:spAutoFit/>
              </a:bodyPr>
              <a:lstStyle>
                <a:lvl1pPr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4095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820738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230313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1641475" defTabSz="820738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0986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5558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0130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470275" defTabSz="820738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600">
                    <a:solidFill>
                      <a:srgbClr val="000000"/>
                    </a:solidFill>
                    <a:latin typeface="Trebuchet MS" charset="0"/>
                    <a:cs typeface="+mn-cs"/>
                  </a:rPr>
                  <a:t>Input/Output</a:t>
                </a:r>
              </a:p>
            </p:txBody>
          </p:sp>
          <p:graphicFrame>
            <p:nvGraphicFramePr>
              <p:cNvPr id="3083" name="Object 17"/>
              <p:cNvGraphicFramePr>
                <a:graphicFrameLocks noChangeAspect="1"/>
              </p:cNvGraphicFramePr>
              <p:nvPr/>
            </p:nvGraphicFramePr>
            <p:xfrm>
              <a:off x="2992" y="3757"/>
              <a:ext cx="318" cy="2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4" name="Bitmap Image" r:id="rId7" imgW="504762" imgH="371527" progId="Paint.Picture">
                      <p:embed/>
                    </p:oleObj>
                  </mc:Choice>
                  <mc:Fallback>
                    <p:oleObj name="Bitmap Image" r:id="rId7" imgW="504762" imgH="371527" progId="Paint.Picture">
                      <p:embed/>
                      <p:pic>
                        <p:nvPicPr>
                          <p:cNvPr id="308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2" y="3757"/>
                            <a:ext cx="318" cy="2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00CC99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18"/>
              <p:cNvGraphicFramePr>
                <a:graphicFrameLocks noChangeAspect="1"/>
              </p:cNvGraphicFramePr>
              <p:nvPr/>
            </p:nvGraphicFramePr>
            <p:xfrm>
              <a:off x="3984" y="3748"/>
              <a:ext cx="293" cy="2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5" name="Bitmap Image" r:id="rId9" imgW="466543" imgH="400000" progId="Paint.Picture">
                      <p:embed/>
                    </p:oleObj>
                  </mc:Choice>
                  <mc:Fallback>
                    <p:oleObj name="Bitmap Image" r:id="rId9" imgW="466543" imgH="400000" progId="Paint.Picture">
                      <p:embed/>
                      <p:pic>
                        <p:nvPicPr>
                          <p:cNvPr id="3084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3748"/>
                            <a:ext cx="293" cy="2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00CC99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5" name="Object 19"/>
              <p:cNvGraphicFramePr>
                <a:graphicFrameLocks noChangeAspect="1"/>
              </p:cNvGraphicFramePr>
              <p:nvPr/>
            </p:nvGraphicFramePr>
            <p:xfrm>
              <a:off x="3663" y="3769"/>
              <a:ext cx="288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name="Bitmap Image" r:id="rId11" imgW="457143" imgH="333333" progId="Paint.Picture">
                      <p:embed/>
                    </p:oleObj>
                  </mc:Choice>
                  <mc:Fallback>
                    <p:oleObj name="Bitmap Image" r:id="rId11" imgW="457143" imgH="333333" progId="Paint.Picture">
                      <p:embed/>
                      <p:pic>
                        <p:nvPicPr>
                          <p:cNvPr id="3085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3" y="3769"/>
                            <a:ext cx="288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00CC99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20"/>
              <p:cNvGraphicFramePr>
                <a:graphicFrameLocks noChangeAspect="1"/>
              </p:cNvGraphicFramePr>
              <p:nvPr/>
            </p:nvGraphicFramePr>
            <p:xfrm>
              <a:off x="3334" y="3748"/>
              <a:ext cx="264" cy="2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Bitmap Image" r:id="rId13" imgW="419048" imgH="400000" progId="Paint.Picture">
                      <p:embed/>
                    </p:oleObj>
                  </mc:Choice>
                  <mc:Fallback>
                    <p:oleObj name="Bitmap Image" r:id="rId13" imgW="419048" imgH="400000" progId="Paint.Picture">
                      <p:embed/>
                      <p:pic>
                        <p:nvPicPr>
                          <p:cNvPr id="3086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" y="3748"/>
                            <a:ext cx="264" cy="2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00CC99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25400">
                                <a:solidFill>
                                  <a:srgbClr val="3333CC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=""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19848"/>
              </p:ext>
            </p:extLst>
          </p:nvPr>
        </p:nvGraphicFramePr>
        <p:xfrm>
          <a:off x="775078" y="4030854"/>
          <a:ext cx="6903496" cy="1303336"/>
        </p:xfrm>
        <a:graphic>
          <a:graphicData uri="http://schemas.openxmlformats.org/drawingml/2006/table">
            <a:tbl>
              <a:tblPr/>
              <a:tblGrid>
                <a:gridCol w="13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834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Storage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Speed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Capacity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Delay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Cost/GB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83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Static RAM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Fastest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Expensive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Smallest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0.5 – 2.5 ns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$1,000’s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3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Dynamic RAM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Slow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Cheap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Large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50 – 70 ns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$10’s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834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Hard disks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Slowest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Cheapest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Largest</a:t>
                      </a:r>
                    </a:p>
                  </a:txBody>
                  <a:tcPr marL="82058" marR="82058" marT="41015" marB="410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5 – 20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$0.1’s</a:t>
                      </a:r>
                    </a:p>
                  </a:txBody>
                  <a:tcPr marL="82058" marR="82058" marT="41029" marB="410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B013FD-0490-4362-8A24-0B204D58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425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Replacement Policy (cont’d)</a:t>
            </a:r>
            <a:endParaRPr lang="en-AU" dirty="0">
              <a:cs typeface="+mj-cs"/>
            </a:endParaRPr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0" dirty="0">
                <a:cs typeface="+mn-cs"/>
              </a:rPr>
              <a:t>Direct mapped: no choice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0" dirty="0">
                <a:cs typeface="+mn-cs"/>
              </a:rPr>
              <a:t>Set associative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Prefer non-valid entry, if there is one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Otherwise, choose among entries in the set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0" dirty="0">
                <a:cs typeface="+mn-cs"/>
              </a:rPr>
              <a:t>Least-recently used (LRU)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Choose the one unused for the longest time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/>
              <a:t>Simple for 2-way, manageable for 4-way, too hard beyond that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0" dirty="0">
                <a:cs typeface="+mn-cs"/>
              </a:rPr>
              <a:t>Random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Gives approximately the same performance as LRU for high associativity</a:t>
            </a:r>
            <a:endParaRPr lang="en-A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4E6DAB-DAAB-427B-8AF3-190947A3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70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8600"/>
            <a:ext cx="8229599" cy="762000"/>
          </a:xfrm>
        </p:spPr>
        <p:txBody>
          <a:bodyPr/>
          <a:lstStyle/>
          <a:p>
            <a:r>
              <a:rPr lang="en-US" sz="3200" dirty="0"/>
              <a:t>Cache Replacement Policies--Example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Picks which block to replace within the set</a:t>
            </a:r>
          </a:p>
          <a:p>
            <a:r>
              <a:rPr lang="en-US" dirty="0"/>
              <a:t>Example: LRU (00 means Most Recently Used, and 11 is Least Recently Used)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1" y="3689208"/>
          <a:ext cx="193827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810957" y="2947528"/>
          <a:ext cx="193827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91556" y="3689208"/>
            <a:ext cx="2469444" cy="741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512950">
            <a:off x="3302001" y="3697112"/>
            <a:ext cx="148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Hit on Line 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10957" y="4765040"/>
          <a:ext cx="193827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Line 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991556" y="4430888"/>
            <a:ext cx="2469444" cy="1072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564763">
            <a:off x="3712836" y="5007934"/>
            <a:ext cx="65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56446-BCBA-40E5-82BA-D0B14745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1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5639FEE7-FBD5-4102-986A-27AF190F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Handling Writes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65ACF-C69E-4996-B0BF-303ED58A6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33CC"/>
                </a:solidFill>
              </a:rPr>
              <a:t>When do we write the modified data in a cache to the next level?</a:t>
            </a:r>
          </a:p>
          <a:p>
            <a:pPr marL="695325" lvl="2" indent="-342900"/>
            <a:r>
              <a:rPr lang="en-US" altLang="en-US" sz="1800" dirty="0">
                <a:solidFill>
                  <a:srgbClr val="0033CC"/>
                </a:solidFill>
              </a:rPr>
              <a:t>Write through</a:t>
            </a:r>
            <a:r>
              <a:rPr lang="en-US" altLang="en-US" sz="1800" dirty="0"/>
              <a:t>: At the time the write happens</a:t>
            </a:r>
          </a:p>
          <a:p>
            <a:pPr marL="695325" lvl="2" indent="-342900"/>
            <a:r>
              <a:rPr lang="en-US" altLang="en-US" sz="1800" dirty="0">
                <a:solidFill>
                  <a:srgbClr val="0033CC"/>
                </a:solidFill>
              </a:rPr>
              <a:t>Write back</a:t>
            </a:r>
            <a:r>
              <a:rPr lang="en-US" altLang="en-US" sz="1800" dirty="0"/>
              <a:t>: When the block is evicted</a:t>
            </a:r>
          </a:p>
          <a:p>
            <a:pPr marL="342900" lvl="1" indent="-342900"/>
            <a:endParaRPr lang="en-US" altLang="en-US" sz="2000" dirty="0"/>
          </a:p>
          <a:p>
            <a:pPr marL="342900" lvl="1" indent="-342900"/>
            <a:r>
              <a:rPr lang="en-US" altLang="en-US" sz="2000" dirty="0"/>
              <a:t>Write-back</a:t>
            </a:r>
          </a:p>
          <a:p>
            <a:pPr marL="695325" lvl="2" indent="-342900">
              <a:buFont typeface="Wingdings" panose="05000000000000000000" pitchFamily="2" charset="2"/>
              <a:buNone/>
            </a:pPr>
            <a:r>
              <a:rPr lang="en-US" altLang="en-US" sz="1800" dirty="0"/>
              <a:t>+ Can consolidate multiple writes to the same block before eviction</a:t>
            </a:r>
          </a:p>
          <a:p>
            <a:pPr marL="1012825" lvl="3" indent="-342900"/>
            <a:r>
              <a:rPr lang="en-US" altLang="en-US" sz="1600" dirty="0"/>
              <a:t>Potentially saves bandwidth between cache levels + saves energy</a:t>
            </a:r>
          </a:p>
          <a:p>
            <a:pPr marL="342900" lvl="1" indent="-342900">
              <a:buFont typeface="Wingdings" panose="05000000000000000000" pitchFamily="2" charset="2"/>
              <a:buNone/>
            </a:pPr>
            <a:r>
              <a:rPr lang="en-US" altLang="en-US" sz="1600" dirty="0"/>
              <a:t>    -- Need a bit in the tag store indicating the block is </a:t>
            </a:r>
            <a:r>
              <a:rPr lang="ja-JP" altLang="en-US" sz="1600" dirty="0"/>
              <a:t>“</a:t>
            </a:r>
            <a:r>
              <a:rPr lang="en-US" altLang="ja-JP" sz="1600" dirty="0"/>
              <a:t>dirty/modified</a:t>
            </a:r>
            <a:r>
              <a:rPr lang="ja-JP" altLang="en-US" sz="1600" dirty="0"/>
              <a:t>”</a:t>
            </a:r>
            <a:endParaRPr lang="en-US" altLang="ja-JP" sz="1600" dirty="0"/>
          </a:p>
          <a:p>
            <a:pPr marL="342900" lvl="1" indent="-342900"/>
            <a:endParaRPr lang="en-US" altLang="en-US" sz="2000" dirty="0"/>
          </a:p>
          <a:p>
            <a:pPr marL="342900" lvl="1" indent="-342900"/>
            <a:r>
              <a:rPr lang="en-US" altLang="en-US" sz="2000" dirty="0"/>
              <a:t>Write-through</a:t>
            </a:r>
          </a:p>
          <a:p>
            <a:pPr marL="695325" lvl="2" indent="-342900">
              <a:buFont typeface="Wingdings" panose="05000000000000000000" pitchFamily="2" charset="2"/>
              <a:buNone/>
            </a:pPr>
            <a:r>
              <a:rPr lang="en-US" altLang="en-US" sz="1800" dirty="0"/>
              <a:t>+ Simpler</a:t>
            </a:r>
          </a:p>
          <a:p>
            <a:pPr marL="695325" lvl="2" indent="-342900">
              <a:buFont typeface="Wingdings" panose="05000000000000000000" pitchFamily="2" charset="2"/>
              <a:buNone/>
            </a:pPr>
            <a:r>
              <a:rPr lang="en-US" altLang="en-US" sz="1800" dirty="0"/>
              <a:t>+ All levels are up to date. </a:t>
            </a:r>
            <a:r>
              <a:rPr lang="en-US" altLang="en-US" sz="1800" dirty="0">
                <a:solidFill>
                  <a:srgbClr val="0033CC"/>
                </a:solidFill>
              </a:rPr>
              <a:t>Consistency</a:t>
            </a:r>
            <a:r>
              <a:rPr lang="en-US" altLang="en-US" sz="1800" dirty="0"/>
              <a:t>: Simpler cache coherence because no need to check lower-level caches</a:t>
            </a:r>
          </a:p>
          <a:p>
            <a:pPr marL="695325" lvl="2" indent="-342900">
              <a:buFont typeface="Wingdings" panose="05000000000000000000" pitchFamily="2" charset="2"/>
              <a:buNone/>
            </a:pPr>
            <a:r>
              <a:rPr lang="en-US" altLang="en-US" sz="1800" dirty="0"/>
              <a:t>-- More bandwidth intensive; no coalescing of writes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15EBF5-F19D-4B48-82B7-4D9AE396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Write-Through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275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On data-write hit, could just update the block in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But then cache and memory would be inconsistent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Write through: also update memory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But makes writes take longer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e.g., if base CPI = 1, 10% of instructions are stores, write to memory takes 100 cycles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MS PGothic" charset="0"/>
              </a:rPr>
              <a:t> Effective CPI = 1 + 0.1×100 = 11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MS PGothic" charset="0"/>
              </a:rPr>
              <a:t>Solution: write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Holds data waiting to be written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ea typeface="MS PGothic" charset="0"/>
              </a:rPr>
              <a:t>CPU continues immediately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MS PGothic" charset="0"/>
              </a:rPr>
              <a:t>Only stalls on write if write buffer is already full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8821" y="4952829"/>
            <a:ext cx="6156729" cy="144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1BE683-6404-4F4A-AF93-AE6AFBDC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Write-Back</a:t>
            </a:r>
            <a:endParaRPr lang="en-AU">
              <a:ea typeface="+mj-ea"/>
              <a:cs typeface="+mj-cs"/>
            </a:endParaRPr>
          </a:p>
        </p:txBody>
      </p:sp>
      <p:sp>
        <p:nvSpPr>
          <p:cNvPr id="277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Alternative: On data-write hit, just update the block in cache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Keep track of whether each block is dirty</a:t>
            </a: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When a dirty block is replaced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Write it back to memory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Can use a write buffer to allow replacing block to be read first</a:t>
            </a:r>
            <a:endParaRPr lang="en-AU" dirty="0">
              <a:ea typeface="+mn-ea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650" y="4711700"/>
            <a:ext cx="67056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428936-B36C-4CEB-B935-A9EFD3E1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3A9DF4F0-801E-4B51-8B4A-2DF445A1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to do in a write miss?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5DB553F2-DAB2-43B2-A126-F0B49501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33CC"/>
                </a:solidFill>
              </a:rPr>
              <a:t>Do we allocate a cache block on a write miss?</a:t>
            </a:r>
          </a:p>
          <a:p>
            <a:pPr lvl="1"/>
            <a:r>
              <a:rPr lang="en-US" altLang="en-US" sz="2000" dirty="0">
                <a:solidFill>
                  <a:srgbClr val="0033CC"/>
                </a:solidFill>
              </a:rPr>
              <a:t>Allocate on write miss: </a:t>
            </a:r>
            <a:r>
              <a:rPr lang="en-US" altLang="en-US" sz="2000" dirty="0"/>
              <a:t>Yes</a:t>
            </a:r>
          </a:p>
          <a:p>
            <a:pPr lvl="1"/>
            <a:r>
              <a:rPr lang="en-US" altLang="en-US" sz="2000" dirty="0">
                <a:solidFill>
                  <a:srgbClr val="0033CC"/>
                </a:solidFill>
              </a:rPr>
              <a:t>No-allocate on write miss: </a:t>
            </a:r>
            <a:r>
              <a:rPr lang="en-US" altLang="en-US" sz="2000" dirty="0"/>
              <a:t>No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Allocate on write miss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dirty="0"/>
              <a:t>+ Simpler because write misses can be treated the same way as read misses</a:t>
            </a:r>
          </a:p>
          <a:p>
            <a:pPr marL="0" indent="0">
              <a:buNone/>
            </a:pPr>
            <a:endParaRPr lang="en-US" altLang="en-US" sz="1400" dirty="0"/>
          </a:p>
          <a:p>
            <a:r>
              <a:rPr lang="en-US" altLang="en-US" sz="2400" dirty="0"/>
              <a:t>No-allocate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dirty="0"/>
              <a:t>+ Conserves cache space if locality of writes is low (potentially better cache hit rate)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08CC2E-E4E9-4D1D-973F-ACB9039B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0" dirty="0">
                <a:cs typeface="+mn-cs"/>
              </a:rPr>
              <a:t>Components of CPU time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Program execution cycles: Includes cache hit time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Memory stall cycles: Mainly from cache misses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0" dirty="0">
                <a:cs typeface="+mn-cs"/>
              </a:rPr>
              <a:t>With simplifying assumptions: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0" dirty="0">
                <a:cs typeface="+mn-cs"/>
              </a:rPr>
              <a:t>Example: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Given: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I-cache miss rate = 2%, D-cache miss rate = 4%, Miss penalty = 100 cycles, Base CPI (ideal cache) = 2, Load &amp; stores are 36% of instructions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Miss cycles per instruction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I-cache: 0.02 × 100 = 2	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D-cache: 0.36 × 0.04 × 100 = 1.44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Actual CPI = 2 + 2 + 1.44 = 5.44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Ideal CPU is 5.44/2 =2.72 times faster</a:t>
            </a:r>
            <a:endParaRPr lang="en-AU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en-AU" sz="1800" b="0" dirty="0">
              <a:cs typeface="+mn-cs"/>
            </a:endParaRPr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528478"/>
              </p:ext>
            </p:extLst>
          </p:nvPr>
        </p:nvGraphicFramePr>
        <p:xfrm>
          <a:off x="2414227" y="2324795"/>
          <a:ext cx="5981700" cy="1359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3708400" imgH="838200" progId="Equation.3">
                  <p:embed/>
                </p:oleObj>
              </mc:Choice>
              <mc:Fallback>
                <p:oleObj name="Equation" r:id="rId4" imgW="3708400" imgH="838200" progId="Equation.3">
                  <p:embed/>
                  <p:pic>
                    <p:nvPicPr>
                      <p:cNvPr id="604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227" y="2324795"/>
                        <a:ext cx="5981700" cy="1359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Cache Performance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27CCE-7364-4543-858E-ECF104D0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9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>
                <a:cs typeface="+mj-cs"/>
              </a:rPr>
              <a:t>Average Access Time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b="0" dirty="0">
                <a:cs typeface="+mn-cs"/>
              </a:rPr>
              <a:t>Hit time is also important for performance</a:t>
            </a:r>
          </a:p>
          <a:p>
            <a:pPr eaLnBrk="1" hangingPunct="1">
              <a:defRPr/>
            </a:pPr>
            <a:r>
              <a:rPr lang="en-AU" b="0" dirty="0">
                <a:cs typeface="+mn-cs"/>
              </a:rPr>
              <a:t>Average memory access time (AMAT)</a:t>
            </a:r>
          </a:p>
          <a:p>
            <a:pPr lvl="1" eaLnBrk="1" hangingPunct="1">
              <a:defRPr/>
            </a:pPr>
            <a:r>
              <a:rPr lang="en-AU" dirty="0"/>
              <a:t>AMAT = Hit time + Miss rate </a:t>
            </a:r>
            <a:r>
              <a:rPr lang="en-US" dirty="0">
                <a:cs typeface="Arial" charset="0"/>
              </a:rPr>
              <a:t>× Miss penalty</a:t>
            </a:r>
          </a:p>
          <a:p>
            <a:pPr eaLnBrk="1" hangingPunct="1">
              <a:defRPr/>
            </a:pPr>
            <a:r>
              <a:rPr lang="en-US" b="0" dirty="0">
                <a:cs typeface="Arial" charset="0"/>
              </a:rPr>
              <a:t>Example</a:t>
            </a:r>
          </a:p>
          <a:p>
            <a:pPr lvl="1" eaLnBrk="1" hangingPunct="1">
              <a:defRPr/>
            </a:pPr>
            <a:r>
              <a:rPr lang="en-US" dirty="0">
                <a:cs typeface="Arial" charset="0"/>
              </a:rPr>
              <a:t>CPU with 1ns clock, hit time = 1 cycle, miss penalty = 20 cycles, I-cache miss rate = 5%</a:t>
            </a:r>
          </a:p>
          <a:p>
            <a:pPr lvl="1" eaLnBrk="1" hangingPunct="1">
              <a:defRPr/>
            </a:pPr>
            <a:r>
              <a:rPr lang="en-US" dirty="0">
                <a:cs typeface="Arial" charset="0"/>
              </a:rPr>
              <a:t>AMAT = 1 + 0.05 × 20 = 2ns</a:t>
            </a:r>
          </a:p>
          <a:p>
            <a:pPr lvl="2" eaLnBrk="1" hangingPunct="1">
              <a:defRPr/>
            </a:pPr>
            <a:r>
              <a:rPr lang="en-US" dirty="0">
                <a:cs typeface="Arial" charset="0"/>
              </a:rPr>
              <a:t>2 cycles per instruction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782F16-76B0-403A-86E4-6E11ABC3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5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8F7A6A72-96AB-49A5-AFE3-209B7492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Classification of Cache Misses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E462067F-30EE-4997-AFED-F8812A4A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915400" cy="5194300"/>
          </a:xfrm>
        </p:spPr>
        <p:txBody>
          <a:bodyPr/>
          <a:lstStyle/>
          <a:p>
            <a:r>
              <a:rPr lang="en-US" altLang="en-US" sz="2400" dirty="0"/>
              <a:t>Compulsory miss </a:t>
            </a:r>
          </a:p>
          <a:p>
            <a:pPr lvl="1"/>
            <a:r>
              <a:rPr lang="en-US" altLang="en-US" sz="2000" dirty="0"/>
              <a:t>first reference to an address (block) always results in a miss</a:t>
            </a:r>
          </a:p>
          <a:p>
            <a:pPr lvl="1"/>
            <a:r>
              <a:rPr lang="en-US" altLang="en-US" sz="2000" dirty="0"/>
              <a:t>subsequent references should hit unless the cache block is displaced for the reasons below</a:t>
            </a:r>
          </a:p>
          <a:p>
            <a:endParaRPr lang="en-US" altLang="en-US" sz="2400" dirty="0"/>
          </a:p>
          <a:p>
            <a:r>
              <a:rPr lang="en-US" altLang="en-US" sz="2400" dirty="0"/>
              <a:t>Capacity miss </a:t>
            </a:r>
          </a:p>
          <a:p>
            <a:pPr lvl="1"/>
            <a:r>
              <a:rPr lang="en-US" altLang="en-US" sz="2000" dirty="0"/>
              <a:t>cache is too small to hold everything needed</a:t>
            </a:r>
          </a:p>
          <a:p>
            <a:pPr lvl="1"/>
            <a:r>
              <a:rPr lang="en-US" altLang="en-US" sz="2000" dirty="0"/>
              <a:t>defined as the misses that would occur even in a fully-associative cache (with optimal replacement) of the same capacity           		</a:t>
            </a:r>
          </a:p>
          <a:p>
            <a:r>
              <a:rPr lang="en-US" altLang="en-US" sz="2400" dirty="0"/>
              <a:t>Conflict miss </a:t>
            </a:r>
          </a:p>
          <a:p>
            <a:pPr lvl="1"/>
            <a:r>
              <a:rPr lang="en-US" altLang="en-US" sz="2000" dirty="0"/>
              <a:t>defined as any miss that is neither a compulsory nor a capacity miss	</a:t>
            </a: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5E877FEE-A152-4541-8B22-F4B028D99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F042B54-8533-4090-A6AE-EAFE4E6693C9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/>
              <a:t>48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5F8F6BC0-421A-462C-AF32-63CEB010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How to Reduce Each Miss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EA15A-9676-4B72-8C9B-47068A03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/>
              <a:t>Compulsory</a:t>
            </a:r>
          </a:p>
          <a:p>
            <a:pPr lvl="1"/>
            <a:r>
              <a:rPr lang="en-US" altLang="en-US" sz="2000" dirty="0"/>
              <a:t>Caching cannot help</a:t>
            </a:r>
          </a:p>
          <a:p>
            <a:pPr lvl="1"/>
            <a:r>
              <a:rPr lang="en-US" altLang="en-US" sz="2000" dirty="0"/>
              <a:t>Prefetching</a:t>
            </a:r>
          </a:p>
          <a:p>
            <a:pPr lvl="2"/>
            <a:r>
              <a:rPr lang="en-US" altLang="en-US" sz="1700" dirty="0"/>
              <a:t>Prefetching is the act of predicting future memory accesses and fetching those that are not already in the cache before the processor explicitly asks for them</a:t>
            </a:r>
          </a:p>
          <a:p>
            <a:endParaRPr lang="en-US" altLang="en-US" sz="2400" dirty="0"/>
          </a:p>
          <a:p>
            <a:r>
              <a:rPr lang="en-US" altLang="en-US" sz="2400" dirty="0"/>
              <a:t>Conflict</a:t>
            </a:r>
          </a:p>
          <a:p>
            <a:pPr lvl="1"/>
            <a:r>
              <a:rPr lang="en-US" altLang="en-US" sz="2000" dirty="0"/>
              <a:t>More associativity</a:t>
            </a:r>
          </a:p>
          <a:p>
            <a:pPr marL="344487" lvl="1" indent="0">
              <a:buNone/>
            </a:pPr>
            <a:endParaRPr lang="en-US" altLang="en-US" sz="2000" dirty="0"/>
          </a:p>
          <a:p>
            <a:r>
              <a:rPr lang="en-US" altLang="en-US" sz="2400" dirty="0"/>
              <a:t>Capacity</a:t>
            </a:r>
          </a:p>
          <a:p>
            <a:pPr lvl="1"/>
            <a:r>
              <a:rPr lang="en-US" altLang="en-US" sz="2000" dirty="0"/>
              <a:t>Utilize cache space better: keep blocks that will be referenced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999C8F02-32F4-41BB-9FEE-195F62F9A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4C5827E-3868-46D5-B6BC-DCD04DECF891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/>
              <a:t>49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CDF8D4E6-EE04-4A53-AE05-82A4C0D4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791D4-15DF-461F-993F-CD0EA5102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/>
              <a:t>Ideal memory’s requirements oppose each other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Bigger is slower</a:t>
            </a:r>
          </a:p>
          <a:p>
            <a:pPr lvl="1"/>
            <a:r>
              <a:rPr lang="en-US" altLang="en-US" sz="2000" dirty="0"/>
              <a:t>Bigger </a:t>
            </a:r>
            <a:r>
              <a:rPr lang="en-US" altLang="en-US" sz="2000" dirty="0">
                <a:sym typeface="Wingdings" panose="05000000000000000000" pitchFamily="2" charset="2"/>
              </a:rPr>
              <a:t> Takes longer to determine the location</a:t>
            </a:r>
            <a:endParaRPr lang="en-US" altLang="en-US" sz="2000" dirty="0"/>
          </a:p>
          <a:p>
            <a:endParaRPr lang="en-US" altLang="en-US" sz="2400" dirty="0"/>
          </a:p>
          <a:p>
            <a:r>
              <a:rPr lang="en-US" altLang="en-US" sz="2400" dirty="0"/>
              <a:t>Faster is more expensive</a:t>
            </a:r>
          </a:p>
          <a:p>
            <a:pPr lvl="1"/>
            <a:r>
              <a:rPr lang="en-US" altLang="en-US" sz="2000" dirty="0"/>
              <a:t>Memory technology: SRAM vs. DRAM vs. Disk vs. Tape</a:t>
            </a:r>
          </a:p>
          <a:p>
            <a:endParaRPr lang="en-US" altLang="en-US" sz="2400" dirty="0"/>
          </a:p>
          <a:p>
            <a:r>
              <a:rPr lang="en-US" altLang="en-US" sz="2400" dirty="0"/>
              <a:t>Higher bandwidth is more expensive</a:t>
            </a:r>
          </a:p>
          <a:p>
            <a:pPr lvl="1"/>
            <a:r>
              <a:rPr lang="en-US" altLang="en-US" sz="2000" dirty="0"/>
              <a:t>Need more banks, more ports, higher frequency, or faster technology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FB4FA8-2E53-4432-A9AC-02DC9BB3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Multilevel Caches</a:t>
            </a:r>
            <a:endParaRPr lang="en-AU">
              <a:cs typeface="+mj-cs"/>
            </a:endParaRPr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>
                <a:cs typeface="+mn-cs"/>
              </a:rPr>
              <a:t>Primary cache attached to CPU</a:t>
            </a:r>
          </a:p>
          <a:p>
            <a:pPr lvl="1" eaLnBrk="1" hangingPunct="1">
              <a:defRPr/>
            </a:pPr>
            <a:r>
              <a:rPr lang="en-US" dirty="0"/>
              <a:t>Small, but fast</a:t>
            </a:r>
          </a:p>
          <a:p>
            <a:pPr eaLnBrk="1" hangingPunct="1">
              <a:defRPr/>
            </a:pPr>
            <a:r>
              <a:rPr lang="en-US" b="0" dirty="0">
                <a:cs typeface="+mn-cs"/>
              </a:rPr>
              <a:t>Level-2 cache services misses from primary cache</a:t>
            </a:r>
          </a:p>
          <a:p>
            <a:pPr lvl="1" eaLnBrk="1" hangingPunct="1">
              <a:defRPr/>
            </a:pPr>
            <a:r>
              <a:rPr lang="en-US" dirty="0"/>
              <a:t>Larger, slower, but still faster than main memory</a:t>
            </a:r>
          </a:p>
          <a:p>
            <a:pPr eaLnBrk="1" hangingPunct="1">
              <a:defRPr/>
            </a:pPr>
            <a:r>
              <a:rPr lang="en-US" b="0" dirty="0">
                <a:cs typeface="+mn-cs"/>
              </a:rPr>
              <a:t>Main memory services L-2 cache misses</a:t>
            </a:r>
          </a:p>
          <a:p>
            <a:pPr eaLnBrk="1" hangingPunct="1">
              <a:defRPr/>
            </a:pPr>
            <a:r>
              <a:rPr lang="en-US" b="0" dirty="0">
                <a:cs typeface="+mn-cs"/>
              </a:rPr>
              <a:t>Some high-end systems include L-3 cache</a:t>
            </a:r>
            <a:endParaRPr lang="en-AU" b="0" dirty="0"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322708-BAB1-4586-9C59-0EE957E9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38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Multilevel Cache Example</a:t>
            </a:r>
            <a:endParaRPr lang="en-AU">
              <a:cs typeface="+mj-cs"/>
            </a:endParaRP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b="0" dirty="0">
                <a:cs typeface="+mn-cs"/>
              </a:rPr>
              <a:t>Given</a:t>
            </a:r>
          </a:p>
          <a:p>
            <a:pPr lvl="1" eaLnBrk="1" hangingPunct="1">
              <a:defRPr/>
            </a:pPr>
            <a:r>
              <a:rPr lang="en-US" sz="1600" dirty="0"/>
              <a:t>CPU base CPI = 1, clock rate = 4GHz</a:t>
            </a:r>
          </a:p>
          <a:p>
            <a:pPr lvl="1" eaLnBrk="1" hangingPunct="1">
              <a:defRPr/>
            </a:pPr>
            <a:r>
              <a:rPr lang="en-US" sz="1600" dirty="0"/>
              <a:t>Miss rate/instruction = 2%</a:t>
            </a:r>
          </a:p>
          <a:p>
            <a:pPr lvl="1" eaLnBrk="1" hangingPunct="1">
              <a:defRPr/>
            </a:pPr>
            <a:r>
              <a:rPr lang="en-US" sz="1600" dirty="0"/>
              <a:t>Main memory access time = 100ns</a:t>
            </a:r>
          </a:p>
          <a:p>
            <a:pPr eaLnBrk="1" hangingPunct="1"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defRPr/>
            </a:pPr>
            <a:r>
              <a:rPr lang="en-US" sz="1800" b="0" dirty="0">
                <a:cs typeface="+mn-cs"/>
              </a:rPr>
              <a:t>With just primary cache</a:t>
            </a:r>
          </a:p>
          <a:p>
            <a:pPr lvl="1" eaLnBrk="1" hangingPunct="1">
              <a:defRPr/>
            </a:pPr>
            <a:r>
              <a:rPr lang="en-US" sz="1600" dirty="0"/>
              <a:t>Miss penalty = 100ns/0.25ns = 400 cycles</a:t>
            </a:r>
          </a:p>
          <a:p>
            <a:pPr lvl="1">
              <a:defRPr/>
            </a:pPr>
            <a:r>
              <a:rPr lang="en-US" sz="1600" dirty="0"/>
              <a:t>Effective CPI = (0.98 ×1) + (0.02 ×(1+400)) = 9</a:t>
            </a:r>
            <a:endParaRPr lang="fa-IR" sz="1600" dirty="0"/>
          </a:p>
          <a:p>
            <a:pPr eaLnBrk="1" hangingPunct="1">
              <a:defRPr/>
            </a:pPr>
            <a:endParaRPr lang="en-US" sz="1800" b="0" dirty="0"/>
          </a:p>
          <a:p>
            <a:pPr eaLnBrk="1" hangingPunct="1">
              <a:defRPr/>
            </a:pPr>
            <a:r>
              <a:rPr lang="en-US" sz="1800" b="0" dirty="0"/>
              <a:t>Now add L-2 cache</a:t>
            </a:r>
          </a:p>
          <a:p>
            <a:pPr lvl="1" eaLnBrk="1" hangingPunct="1">
              <a:defRPr/>
            </a:pPr>
            <a:r>
              <a:rPr lang="en-US" sz="1600" dirty="0"/>
              <a:t>Access time = 5ns</a:t>
            </a:r>
          </a:p>
          <a:p>
            <a:pPr lvl="1" eaLnBrk="1" hangingPunct="1">
              <a:defRPr/>
            </a:pPr>
            <a:r>
              <a:rPr lang="en-US" sz="1600" dirty="0"/>
              <a:t>L-2 miss rate = 25%</a:t>
            </a:r>
          </a:p>
          <a:p>
            <a:pPr lvl="1">
              <a:defRPr/>
            </a:pPr>
            <a:r>
              <a:rPr lang="en-US" sz="1600" b="0" dirty="0"/>
              <a:t>CPI = (0.98</a:t>
            </a:r>
            <a:r>
              <a:rPr lang="en-US" sz="1600" dirty="0"/>
              <a:t> ×1</a:t>
            </a:r>
            <a:r>
              <a:rPr lang="en-US" sz="1600" b="0" dirty="0"/>
              <a:t>) + 0.02</a:t>
            </a:r>
            <a:r>
              <a:rPr lang="en-US" sz="1600" dirty="0"/>
              <a:t> ×((0.75 ×21) + (0.25 ×421</a:t>
            </a:r>
            <a:r>
              <a:rPr lang="en-US" sz="1600"/>
              <a:t>))</a:t>
            </a:r>
            <a:r>
              <a:rPr lang="en-US" sz="1600" b="0"/>
              <a:t> = </a:t>
            </a:r>
            <a:r>
              <a:rPr lang="en-US" sz="1600" b="0" dirty="0"/>
              <a:t>3.4</a:t>
            </a:r>
          </a:p>
          <a:p>
            <a:pPr lvl="1" eaLnBrk="1" hangingPunct="1">
              <a:defRPr/>
            </a:pPr>
            <a:r>
              <a:rPr lang="en-US" sz="1600" b="0" dirty="0"/>
              <a:t>Performance ratio = 9/3.4 = 2.6</a:t>
            </a:r>
            <a:endParaRPr lang="en-AU" sz="1600" b="0" dirty="0"/>
          </a:p>
          <a:p>
            <a:pPr lvl="1" eaLnBrk="1" hangingPunct="1">
              <a:defRPr/>
            </a:pPr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C653AF-A729-46E9-93F5-EECF5B22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8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Multilevel Cache Considerations</a:t>
            </a:r>
          </a:p>
        </p:txBody>
      </p:sp>
      <p:sp>
        <p:nvSpPr>
          <p:cNvPr id="3205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>
                <a:cs typeface="+mn-cs"/>
              </a:rPr>
              <a:t>Primary cache</a:t>
            </a:r>
          </a:p>
          <a:p>
            <a:pPr lvl="1" eaLnBrk="1" hangingPunct="1">
              <a:defRPr/>
            </a:pPr>
            <a:r>
              <a:rPr lang="en-US" dirty="0"/>
              <a:t>Focus on minimal hit time</a:t>
            </a:r>
          </a:p>
          <a:p>
            <a:pPr eaLnBrk="1" hangingPunct="1">
              <a:defRPr/>
            </a:pPr>
            <a:r>
              <a:rPr lang="en-US" b="0" dirty="0">
                <a:cs typeface="+mn-cs"/>
              </a:rPr>
              <a:t>L2 cache</a:t>
            </a:r>
          </a:p>
          <a:p>
            <a:pPr lvl="1" eaLnBrk="1" hangingPunct="1">
              <a:defRPr/>
            </a:pPr>
            <a:r>
              <a:rPr lang="en-US" dirty="0"/>
              <a:t>Focus on low miss rate to avoid main memory access</a:t>
            </a:r>
          </a:p>
          <a:p>
            <a:pPr lvl="1" eaLnBrk="1" hangingPunct="1">
              <a:defRPr/>
            </a:pPr>
            <a:r>
              <a:rPr lang="en-US" dirty="0"/>
              <a:t>Hit time has less </a:t>
            </a:r>
            <a:r>
              <a:rPr lang="en-US"/>
              <a:t>overall impact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5C51BF-4592-40EC-9C81-3C92C1FB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0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686B7A0E-687A-4E71-8BC8-F88C595B0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Memory Hierarchy?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3F76D-D20C-42A1-97C9-54732C46D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/>
              <a:t>We want both fast and large</a:t>
            </a:r>
          </a:p>
          <a:p>
            <a:endParaRPr lang="en-US" altLang="en-US" sz="2800" dirty="0"/>
          </a:p>
          <a:p>
            <a:r>
              <a:rPr lang="en-US" altLang="en-US" sz="2800" dirty="0"/>
              <a:t>But we cannot achieve both with a single level of memory</a:t>
            </a:r>
          </a:p>
          <a:p>
            <a:endParaRPr lang="en-US" altLang="en-US" sz="2800" dirty="0"/>
          </a:p>
          <a:p>
            <a:r>
              <a:rPr lang="en-US" altLang="en-US" sz="2800" dirty="0"/>
              <a:t>Idea: </a:t>
            </a:r>
            <a:r>
              <a:rPr lang="en-US" altLang="en-US" sz="2800" dirty="0">
                <a:solidFill>
                  <a:srgbClr val="0000FF"/>
                </a:solidFill>
              </a:rPr>
              <a:t>Have multiple levels of storage </a:t>
            </a:r>
            <a:r>
              <a:rPr lang="en-US" altLang="en-US" sz="2800" dirty="0"/>
              <a:t>(progressively bigger and slower as the levels are farther from the processor) and </a:t>
            </a:r>
            <a:r>
              <a:rPr lang="en-US" altLang="en-US" sz="2800" dirty="0">
                <a:solidFill>
                  <a:srgbClr val="0000FF"/>
                </a:solidFill>
              </a:rPr>
              <a:t>ensure most of the data the processor needs is kept in the fast(</a:t>
            </a:r>
            <a:r>
              <a:rPr lang="en-US" altLang="en-US" sz="2800" dirty="0" err="1">
                <a:solidFill>
                  <a:srgbClr val="0000FF"/>
                </a:solidFill>
              </a:rPr>
              <a:t>er</a:t>
            </a:r>
            <a:r>
              <a:rPr lang="en-US" altLang="en-US" sz="2800" dirty="0">
                <a:solidFill>
                  <a:srgbClr val="0000FF"/>
                </a:solidFill>
              </a:rPr>
              <a:t>) level(s)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5F6E1B-EE50-4C94-9ABE-AE0394B2D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9AA01A67-71B4-48A8-874A-8ED7FED55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r>
              <a:rPr lang="en-US" altLang="en-US" sz="3600" dirty="0"/>
              <a:t>How to make such memory hierarchy?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0F98EC3B-9E57-4C4B-9F80-56DD48C5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584E098-E9C9-4DCC-9A28-17A0A3B10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1447800"/>
            <a:ext cx="8509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</a:rPr>
              <a:t>fast</a:t>
            </a:r>
          </a:p>
          <a:p>
            <a:pPr eaLnBrk="1" hangingPunct="1"/>
            <a:r>
              <a:rPr lang="en-US" altLang="en-US" sz="2800">
                <a:latin typeface="Calibri" panose="020F0502020204030204" pitchFamily="34" charset="0"/>
              </a:rPr>
              <a:t>small</a:t>
            </a:r>
          </a:p>
        </p:txBody>
      </p:sp>
      <p:sp>
        <p:nvSpPr>
          <p:cNvPr id="61445" name="Rectangle 4">
            <a:extLst>
              <a:ext uri="{FF2B5EF4-FFF2-40B4-BE49-F238E27FC236}">
                <a16:creationId xmlns:a16="http://schemas.microsoft.com/office/drawing/2014/main" id="{B60ADBAA-660F-4D5F-9988-93B03F85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10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</a:rPr>
              <a:t>big but slow</a:t>
            </a:r>
          </a:p>
        </p:txBody>
      </p:sp>
      <p:sp>
        <p:nvSpPr>
          <p:cNvPr id="61446" name="Text Box 5">
            <a:extLst>
              <a:ext uri="{FF2B5EF4-FFF2-40B4-BE49-F238E27FC236}">
                <a16:creationId xmlns:a16="http://schemas.microsoft.com/office/drawing/2014/main" id="{08728227-3018-4459-8517-EEDD93A72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455738"/>
            <a:ext cx="376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move what you use here</a:t>
            </a:r>
          </a:p>
        </p:txBody>
      </p:sp>
      <p:sp>
        <p:nvSpPr>
          <p:cNvPr id="61447" name="Freeform 6">
            <a:extLst>
              <a:ext uri="{FF2B5EF4-FFF2-40B4-BE49-F238E27FC236}">
                <a16:creationId xmlns:a16="http://schemas.microsoft.com/office/drawing/2014/main" id="{3ECB99A9-F4F6-4000-8C2E-766C42C05790}"/>
              </a:ext>
            </a:extLst>
          </p:cNvPr>
          <p:cNvSpPr>
            <a:spLocks/>
          </p:cNvSpPr>
          <p:nvPr/>
        </p:nvSpPr>
        <p:spPr bwMode="auto">
          <a:xfrm flipH="1" flipV="1">
            <a:off x="4648200" y="1533525"/>
            <a:ext cx="1219200" cy="446088"/>
          </a:xfrm>
          <a:custGeom>
            <a:avLst/>
            <a:gdLst>
              <a:gd name="T0" fmla="*/ 2147483647 w 768"/>
              <a:gd name="T1" fmla="*/ 2147483647 h 281"/>
              <a:gd name="T2" fmla="*/ 2147483647 w 768"/>
              <a:gd name="T3" fmla="*/ 2147483647 h 281"/>
              <a:gd name="T4" fmla="*/ 2147483647 w 768"/>
              <a:gd name="T5" fmla="*/ 2147483647 h 281"/>
              <a:gd name="T6" fmla="*/ 0 w 768"/>
              <a:gd name="T7" fmla="*/ 2147483647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 Box 7">
            <a:extLst>
              <a:ext uri="{FF2B5EF4-FFF2-40B4-BE49-F238E27FC236}">
                <a16:creationId xmlns:a16="http://schemas.microsoft.com/office/drawing/2014/main" id="{A4F671D2-10C8-4F82-8D43-630D333B2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5063061"/>
            <a:ext cx="1736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backup</a:t>
            </a:r>
          </a:p>
          <a:p>
            <a:pPr eaLnBrk="1" hangingPunct="1"/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everything</a:t>
            </a:r>
          </a:p>
          <a:p>
            <a:pPr eaLnBrk="1" hangingPunct="1"/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here</a:t>
            </a:r>
          </a:p>
        </p:txBody>
      </p:sp>
      <p:sp>
        <p:nvSpPr>
          <p:cNvPr id="61449" name="Freeform 8">
            <a:extLst>
              <a:ext uri="{FF2B5EF4-FFF2-40B4-BE49-F238E27FC236}">
                <a16:creationId xmlns:a16="http://schemas.microsoft.com/office/drawing/2014/main" id="{D2209F17-0C43-42BA-9BC7-A083D7848FD3}"/>
              </a:ext>
            </a:extLst>
          </p:cNvPr>
          <p:cNvSpPr>
            <a:spLocks/>
          </p:cNvSpPr>
          <p:nvPr/>
        </p:nvSpPr>
        <p:spPr bwMode="auto">
          <a:xfrm flipH="1">
            <a:off x="2590800" y="5562600"/>
            <a:ext cx="1143000" cy="446088"/>
          </a:xfrm>
          <a:custGeom>
            <a:avLst/>
            <a:gdLst>
              <a:gd name="T0" fmla="*/ 2147483647 w 768"/>
              <a:gd name="T1" fmla="*/ 2147483647 h 281"/>
              <a:gd name="T2" fmla="*/ 2147483647 w 768"/>
              <a:gd name="T3" fmla="*/ 2147483647 h 281"/>
              <a:gd name="T4" fmla="*/ 2147483647 w 768"/>
              <a:gd name="T5" fmla="*/ 2147483647 h 281"/>
              <a:gd name="T6" fmla="*/ 0 w 768"/>
              <a:gd name="T7" fmla="*/ 2147483647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Text Box 9">
            <a:extLst>
              <a:ext uri="{FF2B5EF4-FFF2-40B4-BE49-F238E27FC236}">
                <a16:creationId xmlns:a16="http://schemas.microsoft.com/office/drawing/2014/main" id="{EEE3CFDE-76C5-4226-9F35-6C77A4125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3387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Calibri" panose="020F0502020204030204" pitchFamily="34" charset="0"/>
              </a:rPr>
              <a:t>With good locality of reference, memory appears as fast as</a:t>
            </a:r>
          </a:p>
          <a:p>
            <a:pPr eaLnBrk="1" hangingPunct="1"/>
            <a:r>
              <a:rPr lang="en-US" altLang="en-US" sz="2800">
                <a:latin typeface="Calibri" panose="020F0502020204030204" pitchFamily="34" charset="0"/>
              </a:rPr>
              <a:t>and as large as  </a:t>
            </a:r>
          </a:p>
        </p:txBody>
      </p:sp>
      <p:sp>
        <p:nvSpPr>
          <p:cNvPr id="61451" name="Line 10">
            <a:extLst>
              <a:ext uri="{FF2B5EF4-FFF2-40B4-BE49-F238E27FC236}">
                <a16:creationId xmlns:a16="http://schemas.microsoft.com/office/drawing/2014/main" id="{CC50C3A9-7B74-4742-8800-A883AB90D3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66913"/>
            <a:ext cx="26670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1">
            <a:extLst>
              <a:ext uri="{FF2B5EF4-FFF2-40B4-BE49-F238E27FC236}">
                <a16:creationId xmlns:a16="http://schemas.microsoft.com/office/drawing/2014/main" id="{0AC9505E-E24C-4199-A6DC-F613A1813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1522413" cy="925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2">
            <a:extLst>
              <a:ext uri="{FF2B5EF4-FFF2-40B4-BE49-F238E27FC236}">
                <a16:creationId xmlns:a16="http://schemas.microsoft.com/office/drawing/2014/main" id="{0B620655-A895-4577-95F0-7EADF01EE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4913" y="2286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CC88328F-F21F-4282-88DE-B629EBAF33C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286000"/>
            <a:ext cx="3276600" cy="2971800"/>
            <a:chOff x="2928" y="1440"/>
            <a:chExt cx="2064" cy="1872"/>
          </a:xfrm>
        </p:grpSpPr>
        <p:sp>
          <p:nvSpPr>
            <p:cNvPr id="61458" name="Rectangle 14">
              <a:extLst>
                <a:ext uri="{FF2B5EF4-FFF2-40B4-BE49-F238E27FC236}">
                  <a16:creationId xmlns:a16="http://schemas.microsoft.com/office/drawing/2014/main" id="{D1356F34-DC7E-4A2A-A3B8-B87928910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80"/>
              <a:ext cx="2064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61459" name="Rectangle 15">
              <a:extLst>
                <a:ext uri="{FF2B5EF4-FFF2-40B4-BE49-F238E27FC236}">
                  <a16:creationId xmlns:a16="http://schemas.microsoft.com/office/drawing/2014/main" id="{305F1D80-743A-4C78-A714-540206852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648"/>
              <a:ext cx="1152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>
                <a:latin typeface="Calibri" panose="020F0502020204030204" pitchFamily="34" charset="0"/>
              </a:endParaRPr>
            </a:p>
          </p:txBody>
        </p:sp>
        <p:sp>
          <p:nvSpPr>
            <p:cNvPr id="61460" name="Line 16">
              <a:extLst>
                <a:ext uri="{FF2B5EF4-FFF2-40B4-BE49-F238E27FC236}">
                  <a16:creationId xmlns:a16="http://schemas.microsoft.com/office/drawing/2014/main" id="{9CA8CEB3-CF9E-4FDD-9247-63E4EB38B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440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Line 17">
              <a:extLst>
                <a:ext uri="{FF2B5EF4-FFF2-40B4-BE49-F238E27FC236}">
                  <a16:creationId xmlns:a16="http://schemas.microsoft.com/office/drawing/2014/main" id="{EA5A1B60-AE62-44F0-8DC3-1908D2F1C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272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Line 18">
              <a:extLst>
                <a:ext uri="{FF2B5EF4-FFF2-40B4-BE49-F238E27FC236}">
                  <a16:creationId xmlns:a16="http://schemas.microsoft.com/office/drawing/2014/main" id="{28DDF374-0342-428B-A06F-1F9FF7520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104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55" name="Group 19">
            <a:extLst>
              <a:ext uri="{FF2B5EF4-FFF2-40B4-BE49-F238E27FC236}">
                <a16:creationId xmlns:a16="http://schemas.microsoft.com/office/drawing/2014/main" id="{8ECC21EF-FD1B-44D8-B92E-5EE34824F9F9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477000" y="3124200"/>
            <a:ext cx="3810000" cy="1066800"/>
            <a:chOff x="2976" y="336"/>
            <a:chExt cx="2400" cy="816"/>
          </a:xfrm>
        </p:grpSpPr>
        <p:sp>
          <p:nvSpPr>
            <p:cNvPr id="61456" name="AutoShape 20">
              <a:extLst>
                <a:ext uri="{FF2B5EF4-FFF2-40B4-BE49-F238E27FC236}">
                  <a16:creationId xmlns:a16="http://schemas.microsoft.com/office/drawing/2014/main" id="{0FAD4EA0-B300-443A-B510-D76E78E8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"/>
              <a:ext cx="2304" cy="480"/>
            </a:xfrm>
            <a:prstGeom prst="rightArrow">
              <a:avLst>
                <a:gd name="adj1" fmla="val 59583"/>
                <a:gd name="adj2" fmla="val 51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  <a:latin typeface="Calibri" panose="020F0502020204030204" pitchFamily="34" charset="0"/>
                </a:rPr>
                <a:t>faster per byte</a:t>
              </a:r>
            </a:p>
          </p:txBody>
        </p:sp>
        <p:sp>
          <p:nvSpPr>
            <p:cNvPr id="61457" name="AutoShape 21">
              <a:extLst>
                <a:ext uri="{FF2B5EF4-FFF2-40B4-BE49-F238E27FC236}">
                  <a16:creationId xmlns:a16="http://schemas.microsoft.com/office/drawing/2014/main" id="{AA3A492A-23C4-4950-A67B-E24D1BE4058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72" y="672"/>
              <a:ext cx="2304" cy="480"/>
            </a:xfrm>
            <a:prstGeom prst="rightArrow">
              <a:avLst>
                <a:gd name="adj1" fmla="val 59583"/>
                <a:gd name="adj2" fmla="val 56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  <a:latin typeface="Calibri" panose="020F0502020204030204" pitchFamily="34" charset="0"/>
                </a:rPr>
                <a:t>cheaper per byte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FAF124-960B-4B5B-9DB8-406FC4C8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3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10F2C377-4DCF-434A-9F04-A564A9BE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/>
          <a:lstStyle/>
          <a:p>
            <a:r>
              <a:rPr lang="en-US" altLang="en-US" dirty="0"/>
              <a:t>Memory in a Modern System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B7F940A6-C123-40F1-80E5-6CC44F637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/>
          </a:p>
        </p:txBody>
      </p:sp>
      <p:pic>
        <p:nvPicPr>
          <p:cNvPr id="49156" name="Content Placeholder 6" descr="barcelona-die-photo-color.jpg">
            <a:extLst>
              <a:ext uri="{FF2B5EF4-FFF2-40B4-BE49-F238E27FC236}">
                <a16:creationId xmlns:a16="http://schemas.microsoft.com/office/drawing/2014/main" id="{1CDB29EB-4207-4C64-A827-5E2CF96AE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108075"/>
            <a:ext cx="4876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ounded Rectangle 33">
            <a:extLst>
              <a:ext uri="{FF2B5EF4-FFF2-40B4-BE49-F238E27FC236}">
                <a16:creationId xmlns:a16="http://schemas.microsoft.com/office/drawing/2014/main" id="{8FD3FCDD-E153-4DF1-854B-192C08F2457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3225" y="184467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58" name="TextBox 34">
            <a:extLst>
              <a:ext uri="{FF2B5EF4-FFF2-40B4-BE49-F238E27FC236}">
                <a16:creationId xmlns:a16="http://schemas.microsoft.com/office/drawing/2014/main" id="{925F6ECE-528D-46D5-B20C-2062F998E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262188"/>
            <a:ext cx="1233488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chemeClr val="bg1"/>
                </a:solidFill>
                <a:cs typeface="Arial" panose="020B0604020202020204" pitchFamily="34" charset="0"/>
              </a:rPr>
              <a:t>CORE 1</a:t>
            </a:r>
          </a:p>
        </p:txBody>
      </p:sp>
      <p:sp>
        <p:nvSpPr>
          <p:cNvPr id="49159" name="Rectangle 35">
            <a:extLst>
              <a:ext uri="{FF2B5EF4-FFF2-40B4-BE49-F238E27FC236}">
                <a16:creationId xmlns:a16="http://schemas.microsoft.com/office/drawing/2014/main" id="{A9786A26-376D-45B2-9EA3-2F3C4A97D11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0519" y="2235994"/>
            <a:ext cx="1603375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60" name="TextBox 36">
            <a:extLst>
              <a:ext uri="{FF2B5EF4-FFF2-40B4-BE49-F238E27FC236}">
                <a16:creationId xmlns:a16="http://schemas.microsoft.com/office/drawing/2014/main" id="{96020FF2-57DD-40D6-BA75-1B55843BA8E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0206" y="2275682"/>
            <a:ext cx="1531937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L2 CACHE 0</a:t>
            </a:r>
          </a:p>
        </p:txBody>
      </p:sp>
      <p:sp>
        <p:nvSpPr>
          <p:cNvPr id="49161" name="Rectangle 37">
            <a:extLst>
              <a:ext uri="{FF2B5EF4-FFF2-40B4-BE49-F238E27FC236}">
                <a16:creationId xmlns:a16="http://schemas.microsoft.com/office/drawing/2014/main" id="{325B8713-9297-4118-828B-6776262FDFC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68325" y="3127375"/>
            <a:ext cx="4756150" cy="7175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62" name="TextBox 38">
            <a:extLst>
              <a:ext uri="{FF2B5EF4-FFF2-40B4-BE49-F238E27FC236}">
                <a16:creationId xmlns:a16="http://schemas.microsoft.com/office/drawing/2014/main" id="{4376F5C6-1EBA-43B3-AE32-1573E4A2C9F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46063" y="3244850"/>
            <a:ext cx="3113087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SHARED L3 CACHE</a:t>
            </a:r>
          </a:p>
        </p:txBody>
      </p:sp>
      <p:sp>
        <p:nvSpPr>
          <p:cNvPr id="49163" name="Rectangle 39">
            <a:extLst>
              <a:ext uri="{FF2B5EF4-FFF2-40B4-BE49-F238E27FC236}">
                <a16:creationId xmlns:a16="http://schemas.microsoft.com/office/drawing/2014/main" id="{8EBF3DFB-8A20-4219-8B52-0D827A132BC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13138" y="3259137"/>
            <a:ext cx="4756150" cy="454025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64" name="TextBox 40">
            <a:extLst>
              <a:ext uri="{FF2B5EF4-FFF2-40B4-BE49-F238E27FC236}">
                <a16:creationId xmlns:a16="http://schemas.microsoft.com/office/drawing/2014/main" id="{6B0D9CCC-EE3F-4EE6-AFF7-360EADD5710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5632" y="3247231"/>
            <a:ext cx="2940050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cs typeface="Arial" panose="020B0604020202020204" pitchFamily="34" charset="0"/>
              </a:rPr>
              <a:t>DRAM INTERFACE</a:t>
            </a:r>
          </a:p>
        </p:txBody>
      </p:sp>
      <p:pic>
        <p:nvPicPr>
          <p:cNvPr id="49165" name="Picture 37" descr="samsung-dimm-better.jpg">
            <a:extLst>
              <a:ext uri="{FF2B5EF4-FFF2-40B4-BE49-F238E27FC236}">
                <a16:creationId xmlns:a16="http://schemas.microsoft.com/office/drawing/2014/main" id="{3ED4C79C-28DD-4D98-BA0D-2BA46BF85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919163"/>
            <a:ext cx="13128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6" name="Rounded Rectangle 42">
            <a:extLst>
              <a:ext uri="{FF2B5EF4-FFF2-40B4-BE49-F238E27FC236}">
                <a16:creationId xmlns:a16="http://schemas.microsoft.com/office/drawing/2014/main" id="{5663C27C-0FCA-42A5-8D12-A95E95BB034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04219" y="1835944"/>
            <a:ext cx="1601788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67" name="TextBox 43">
            <a:extLst>
              <a:ext uri="{FF2B5EF4-FFF2-40B4-BE49-F238E27FC236}">
                <a16:creationId xmlns:a16="http://schemas.microsoft.com/office/drawing/2014/main" id="{A9EC3787-84BD-4ADB-8BD9-A24DB54EC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254250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chemeClr val="bg1"/>
                </a:solidFill>
                <a:cs typeface="Arial" panose="020B0604020202020204" pitchFamily="34" charset="0"/>
              </a:rPr>
              <a:t>CORE 0</a:t>
            </a:r>
          </a:p>
        </p:txBody>
      </p:sp>
      <p:sp>
        <p:nvSpPr>
          <p:cNvPr id="49168" name="Rounded Rectangle 44">
            <a:extLst>
              <a:ext uri="{FF2B5EF4-FFF2-40B4-BE49-F238E27FC236}">
                <a16:creationId xmlns:a16="http://schemas.microsoft.com/office/drawing/2014/main" id="{B1B09E40-744B-41A7-A86E-33E6D611ED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4537" y="402272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69" name="TextBox 45">
            <a:extLst>
              <a:ext uri="{FF2B5EF4-FFF2-40B4-BE49-F238E27FC236}">
                <a16:creationId xmlns:a16="http://schemas.microsoft.com/office/drawing/2014/main" id="{5D4026E7-946C-4A66-8E33-F1998D551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4440238"/>
            <a:ext cx="1235075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chemeClr val="bg1"/>
                </a:solidFill>
                <a:cs typeface="Arial" panose="020B0604020202020204" pitchFamily="34" charset="0"/>
              </a:rPr>
              <a:t>CORE 2</a:t>
            </a:r>
          </a:p>
        </p:txBody>
      </p:sp>
      <p:sp>
        <p:nvSpPr>
          <p:cNvPr id="49170" name="Rounded Rectangle 46">
            <a:extLst>
              <a:ext uri="{FF2B5EF4-FFF2-40B4-BE49-F238E27FC236}">
                <a16:creationId xmlns:a16="http://schemas.microsoft.com/office/drawing/2014/main" id="{F62E57E8-66B5-4BEC-AA39-4195BE85D9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2112" y="4017963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71" name="TextBox 47">
            <a:extLst>
              <a:ext uri="{FF2B5EF4-FFF2-40B4-BE49-F238E27FC236}">
                <a16:creationId xmlns:a16="http://schemas.microsoft.com/office/drawing/2014/main" id="{12A97EE6-7543-419F-9913-C11FA388E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4435475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chemeClr val="bg1"/>
                </a:solidFill>
                <a:cs typeface="Arial" panose="020B0604020202020204" pitchFamily="34" charset="0"/>
              </a:rPr>
              <a:t>CORE 3</a:t>
            </a:r>
          </a:p>
        </p:txBody>
      </p:sp>
      <p:sp>
        <p:nvSpPr>
          <p:cNvPr id="49172" name="Rectangle 48">
            <a:extLst>
              <a:ext uri="{FF2B5EF4-FFF2-40B4-BE49-F238E27FC236}">
                <a16:creationId xmlns:a16="http://schemas.microsoft.com/office/drawing/2014/main" id="{C04A99A5-F1B7-49B0-B13D-79956FCCB5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64707" y="2235994"/>
            <a:ext cx="1601787" cy="428625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73" name="TextBox 49">
            <a:extLst>
              <a:ext uri="{FF2B5EF4-FFF2-40B4-BE49-F238E27FC236}">
                <a16:creationId xmlns:a16="http://schemas.microsoft.com/office/drawing/2014/main" id="{CD609EFB-C3C7-4C1A-8A11-354F9DFB616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04394" y="2266156"/>
            <a:ext cx="1530350" cy="369888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L2 CACHE 1</a:t>
            </a:r>
          </a:p>
        </p:txBody>
      </p:sp>
      <p:sp>
        <p:nvSpPr>
          <p:cNvPr id="49174" name="Rectangle 50">
            <a:extLst>
              <a:ext uri="{FF2B5EF4-FFF2-40B4-BE49-F238E27FC236}">
                <a16:creationId xmlns:a16="http://schemas.microsoft.com/office/drawing/2014/main" id="{59CE70F9-8189-40BD-B9A2-F18C6CA4B60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1313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75" name="TextBox 51">
            <a:extLst>
              <a:ext uri="{FF2B5EF4-FFF2-40B4-BE49-F238E27FC236}">
                <a16:creationId xmlns:a16="http://schemas.microsoft.com/office/drawing/2014/main" id="{F5DE8AD6-A3DB-4B7F-B36F-8C78ECC9927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1000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L2 CACHE 2</a:t>
            </a:r>
          </a:p>
        </p:txBody>
      </p:sp>
      <p:sp>
        <p:nvSpPr>
          <p:cNvPr id="49176" name="Rectangle 52">
            <a:extLst>
              <a:ext uri="{FF2B5EF4-FFF2-40B4-BE49-F238E27FC236}">
                <a16:creationId xmlns:a16="http://schemas.microsoft.com/office/drawing/2014/main" id="{AB03746B-9D92-4753-90CC-767256744C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4388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77" name="TextBox 53">
            <a:extLst>
              <a:ext uri="{FF2B5EF4-FFF2-40B4-BE49-F238E27FC236}">
                <a16:creationId xmlns:a16="http://schemas.microsoft.com/office/drawing/2014/main" id="{AEDB6948-9729-41EB-9DC2-D041EBEC951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4075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L2 CACHE 3</a:t>
            </a:r>
          </a:p>
        </p:txBody>
      </p:sp>
      <p:sp>
        <p:nvSpPr>
          <p:cNvPr id="49178" name="Rectangle 54">
            <a:extLst>
              <a:ext uri="{FF2B5EF4-FFF2-40B4-BE49-F238E27FC236}">
                <a16:creationId xmlns:a16="http://schemas.microsoft.com/office/drawing/2014/main" id="{2815BAC1-30F7-4B83-9908-539ACC45278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95837" y="2903538"/>
            <a:ext cx="354013" cy="1258888"/>
          </a:xfrm>
          <a:prstGeom prst="rect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cxnSp>
        <p:nvCxnSpPr>
          <p:cNvPr id="49179" name="Straight Arrow Connector 48">
            <a:extLst>
              <a:ext uri="{FF2B5EF4-FFF2-40B4-BE49-F238E27FC236}">
                <a16:creationId xmlns:a16="http://schemas.microsoft.com/office/drawing/2014/main" id="{D4FCD8A0-5A7D-4491-95BE-57790A6F0D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063" y="3355975"/>
            <a:ext cx="42068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80" name="Rectangle 56">
            <a:extLst>
              <a:ext uri="{FF2B5EF4-FFF2-40B4-BE49-F238E27FC236}">
                <a16:creationId xmlns:a16="http://schemas.microsoft.com/office/drawing/2014/main" id="{8CBC6242-0468-4F4C-88CF-E69AD0E3F74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94263" y="3152775"/>
            <a:ext cx="4756150" cy="6667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181" name="TextBox 57">
            <a:extLst>
              <a:ext uri="{FF2B5EF4-FFF2-40B4-BE49-F238E27FC236}">
                <a16:creationId xmlns:a16="http://schemas.microsoft.com/office/drawing/2014/main" id="{269E63FE-D0A5-4920-9425-279A3593A95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68206" y="3302794"/>
            <a:ext cx="2640013" cy="523875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bg1"/>
                </a:solidFill>
                <a:cs typeface="Arial" panose="020B0604020202020204" pitchFamily="34" charset="0"/>
              </a:rPr>
              <a:t>DRAM BANKS</a:t>
            </a:r>
          </a:p>
        </p:txBody>
      </p:sp>
      <p:sp>
        <p:nvSpPr>
          <p:cNvPr id="49182" name="Rectangle 58">
            <a:extLst>
              <a:ext uri="{FF2B5EF4-FFF2-40B4-BE49-F238E27FC236}">
                <a16:creationId xmlns:a16="http://schemas.microsoft.com/office/drawing/2014/main" id="{46DE2389-F197-4244-A542-4C691447A1F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4912" y="3028951"/>
            <a:ext cx="320675" cy="6540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3300686-10B8-4368-8357-D94EB26B8D69}"/>
              </a:ext>
            </a:extLst>
          </p:cNvPr>
          <p:cNvSpPr txBox="1"/>
          <p:nvPr/>
        </p:nvSpPr>
        <p:spPr>
          <a:xfrm>
            <a:off x="4310063" y="3311525"/>
            <a:ext cx="1417637" cy="365125"/>
          </a:xfrm>
          <a:prstGeom prst="rect">
            <a:avLst/>
          </a:prstGeom>
          <a:solidFill>
            <a:srgbClr val="C0C0C0">
              <a:alpha val="51000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50" b="1" dirty="0">
                <a:solidFill>
                  <a:schemeClr val="bg1"/>
                </a:solidFill>
                <a:latin typeface="Arial" charset="0"/>
                <a:ea typeface="+mn-ea"/>
              </a:rPr>
              <a:t>DRAM MEMORY CONTROLLER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30A6D6-E475-4194-A423-E4A93DD4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Memory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Principle of locality:</a:t>
            </a:r>
          </a:p>
          <a:p>
            <a:pPr>
              <a:lnSpc>
                <a:spcPct val="120000"/>
              </a:lnSpc>
            </a:pPr>
            <a:r>
              <a:rPr lang="en-US" dirty="0"/>
              <a:t>A program accesses a relatively small portion of the address space at a time</a:t>
            </a:r>
          </a:p>
          <a:p>
            <a:pPr>
              <a:lnSpc>
                <a:spcPct val="120000"/>
              </a:lnSpc>
            </a:pPr>
            <a:r>
              <a:rPr lang="en-US" dirty="0"/>
              <a:t>Two different types of locality: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Temporal locality: if an item is referenced, it will tend to be referenced again soon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Spatial locality: if an item is referenced, items whose addresses are close tend to be referenced soon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800" y="1101808"/>
            <a:ext cx="72644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EA7EB-2FCA-4037-9375-26C30E0E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44476"/>
      </p:ext>
    </p:extLst>
  </p:cSld>
  <p:clrMapOvr>
    <a:masterClrMapping/>
  </p:clrMapOvr>
</p:sld>
</file>

<file path=ppt/theme/theme1.xml><?xml version="1.0" encoding="utf-8"?>
<a:theme xmlns:a="http://schemas.openxmlformats.org/drawingml/2006/main" name="UCRTemplate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UCRTemplate_custom.pot</Template>
  <TotalTime>6251</TotalTime>
  <Words>3295</Words>
  <Application>Microsoft Macintosh PowerPoint</Application>
  <PresentationFormat>On-screen Show (4:3)</PresentationFormat>
  <Paragraphs>743</Paragraphs>
  <Slides>52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Arial</vt:lpstr>
      <vt:lpstr>Calibri</vt:lpstr>
      <vt:lpstr>Garamond</vt:lpstr>
      <vt:lpstr>Lucida Console</vt:lpstr>
      <vt:lpstr>Times New Roman</vt:lpstr>
      <vt:lpstr>Trebuchet MS</vt:lpstr>
      <vt:lpstr>Wingdings</vt:lpstr>
      <vt:lpstr>UCRTemplate4</vt:lpstr>
      <vt:lpstr>Bitmap Image</vt:lpstr>
      <vt:lpstr>Clip</vt:lpstr>
      <vt:lpstr>Equation</vt:lpstr>
      <vt:lpstr>CS161 – Design and Architecture of Computer Systems</vt:lpstr>
      <vt:lpstr>Memory (Programmer’s View) </vt:lpstr>
      <vt:lpstr>Performance Gap</vt:lpstr>
      <vt:lpstr>Memory Systems</vt:lpstr>
      <vt:lpstr>The Problem</vt:lpstr>
      <vt:lpstr>Why Memory Hierarchy?</vt:lpstr>
      <vt:lpstr>How to make such memory hierarchy?</vt:lpstr>
      <vt:lpstr>Memory in a Modern System</vt:lpstr>
      <vt:lpstr>Typical Memory Hierarchy</vt:lpstr>
      <vt:lpstr>How to Create the Illusion of Big and Fast</vt:lpstr>
      <vt:lpstr>Introducing caches</vt:lpstr>
      <vt:lpstr>The principle of locality</vt:lpstr>
      <vt:lpstr>Memory locality</vt:lpstr>
      <vt:lpstr>How caches take advantage of locality</vt:lpstr>
      <vt:lpstr>Temporal locality in instructions</vt:lpstr>
      <vt:lpstr>Temporal locality in data</vt:lpstr>
      <vt:lpstr>Spatial locality in instructions</vt:lpstr>
      <vt:lpstr>Spatial locality in data</vt:lpstr>
      <vt:lpstr>Cache basics</vt:lpstr>
      <vt:lpstr>Cache</vt:lpstr>
      <vt:lpstr>Caching basics</vt:lpstr>
      <vt:lpstr>Four important questions</vt:lpstr>
      <vt:lpstr>Direct-Mapped Cache: Placement and Access</vt:lpstr>
      <vt:lpstr>Direct-Mapped Caches</vt:lpstr>
      <vt:lpstr>Set Associativity</vt:lpstr>
      <vt:lpstr>Higher Associativity</vt:lpstr>
      <vt:lpstr>Full Associativity</vt:lpstr>
      <vt:lpstr>One more detail: the valid bit</vt:lpstr>
      <vt:lpstr>Memory Hierarchy Basics</vt:lpstr>
      <vt:lpstr>Sets and ways for direct-mapped, set associative, and fully associative cache</vt:lpstr>
      <vt:lpstr>Direct-mapped Cache</vt:lpstr>
      <vt:lpstr>Set Associative Cache</vt:lpstr>
      <vt:lpstr>Fully Associative Cache</vt:lpstr>
      <vt:lpstr>Cache Addressing</vt:lpstr>
      <vt:lpstr>Cache Addressing</vt:lpstr>
      <vt:lpstr>Cache Addressing</vt:lpstr>
      <vt:lpstr>Cache Addressing</vt:lpstr>
      <vt:lpstr>What if the cache fills up?</vt:lpstr>
      <vt:lpstr>Eviction/Replacement Policy</vt:lpstr>
      <vt:lpstr>Replacement Policy (cont’d)</vt:lpstr>
      <vt:lpstr>Cache Replacement Policies--Example</vt:lpstr>
      <vt:lpstr>Handling Writes </vt:lpstr>
      <vt:lpstr>Write-Through</vt:lpstr>
      <vt:lpstr>Write-Back</vt:lpstr>
      <vt:lpstr>What to do in a write miss?</vt:lpstr>
      <vt:lpstr>Measuring Cache Performance</vt:lpstr>
      <vt:lpstr>Average Access Time</vt:lpstr>
      <vt:lpstr>Classification of Cache Misses</vt:lpstr>
      <vt:lpstr>How to Reduce Each Miss Type</vt:lpstr>
      <vt:lpstr>Multilevel Caches</vt:lpstr>
      <vt:lpstr>Multilevel Cache Example</vt:lpstr>
      <vt:lpstr>Multilevel Cache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Hodjat Asghari Esfeden</cp:lastModifiedBy>
  <cp:revision>141</cp:revision>
  <dcterms:created xsi:type="dcterms:W3CDTF">2015-12-30T09:03:10Z</dcterms:created>
  <dcterms:modified xsi:type="dcterms:W3CDTF">2019-05-28T03:34:02Z</dcterms:modified>
</cp:coreProperties>
</file>